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Lst>
  <p:sldSz cx="18288000" cy="10287000"/>
  <p:notesSz cx="6858000" cy="9144000"/>
  <p:embeddedFontLst>
    <p:embeddedFont>
      <p:font typeface="HK Grotesk" panose="020B0604020202020204" charset="0"/>
      <p:regular r:id="rId26"/>
    </p:embeddedFont>
    <p:embeddedFont>
      <p:font typeface="HK Grotesk Bold" panose="020B0604020202020204" charset="0"/>
      <p:regular r:id="rId27"/>
    </p:embeddedFont>
    <p:embeddedFont>
      <p:font typeface="Open Sans" pitchFamily="2" charset="0"/>
      <p:regular r:id="rId28"/>
      <p:bold r:id="rId29"/>
      <p:italic r:id="rId30"/>
      <p:boldItalic r:id="rId31"/>
    </p:embeddedFont>
    <p:embeddedFont>
      <p:font typeface="Open Sans Bold" pitchFamily="2" charset="0"/>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8" d="100"/>
          <a:sy n="58" d="100"/>
        </p:scale>
        <p:origin x="51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Today, we're diving into the rich tapestry of society and culture, focusing on France as our case study. We'll explore what defines culture, its diverse manifestations, and how subcultures emerge within broader societal contexts.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Symbols such as the Eiffel Tower and the French flag carry deep cultural meanings, representing national identity, pride, and historical significance.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France's social structure historically includes distinct classes like the working class, bourgeoisie (middle class), and aristocracy, shaping societal roles and opportunities.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high class in France comprises influential figures in politics, business, and culture, reflecting wealth, status, and access to exclusive resources.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middle class includes professionals and skilled workers who contribute significantly to the economy while enjoying access to education and healthcare.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lower class consists of individuals with limited economic means and opportunities, often engaged in manual labor or service industries.s.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Family plays a central role in French society, fostering unity through shared meals and traditions. Peers also influence identity formation, particularly during adolescence.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Local communities and formal organizations like schools and nonprofits provide platforms for social interaction and cultural expression in France.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France's diverse ethnic and religious communities interact through shared cultural events and civic engagement, though tensions over integration policies can also arise.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Cultural exchange, facilitated by events like the Cannes Film Festival, promotes global understanding and appreciation of French contributions to art, philosophy, and cuisine.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Social integration efforts in France aim to forge a cohesive national identity while respecting cultural diversity, emphasizing secularism and language competency.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Culture encompasses the shared values, traditions, beliefs, and behaviors of a group of people. In France, this includes everything from cuisine and art to social customs and historical traditions.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Despite efforts to promote inclusivity, discrimination based on socioeconomic status, religion, and ethnicity persists in France, highlighting ongoing challenges in social equity.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France's cultural richness and complexity offer valuable insights into unity amid diversity. By understanding and respecting these dynamics, we can foster greater cultural sensitivity and inclusivity globally.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France's regions exhibit distinct cultural variations. For instance, Provence is known for its Mediterranean cuisine, lavender fields, and unique festivals like the Avignon Theater Festival, showcasing regional diversity within the national culture.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French literature and art, exemplified by figures like Victor Hugo and Claude Monet, have had a profound global impact, shaping intellectual discourse and artistic movements worldwide.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French cuisine is celebrated globally for its diversity and sophistication. The Michelin Guide, originating in France, underscores the country's culinary prestige and innovation.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France's architectural marvels, like the Palace of Versailles, are UNESCO World Heritage sites, symbolizing both historical opulence and the country's cultural legacy.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Subcultures in France, such as urban youth groups or ethnic communities, carve out distinct identities through unique activities, beliefs, and styles that diverge from mainstream culture.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Norms are societal expectations that guide behavior. In France, practices like "la bise" (cheek kissing) illustrate cultural norms that vary regionally but signify social etiquette.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Values like "liberté, égalité, fraternité" (liberty, equality, fraternity) embody France's moral principles and societal ideals, influencing everything from law to social policy.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8" Type="http://schemas.openxmlformats.org/officeDocument/2006/relationships/hyperlink" Target="https://www.thecanadianencyclopedia.ca/en/article/aboriginal-french-relations" TargetMode="External"/><Relationship Id="rId3" Type="http://schemas.openxmlformats.org/officeDocument/2006/relationships/hyperlink" Target="https://www.berlitz.com/blog/french-culture-traditions-customs" TargetMode="External"/><Relationship Id="rId7" Type="http://schemas.openxmlformats.org/officeDocument/2006/relationships/hyperlink" Target="https://www.justlearn.com/blog/french-culture" TargetMode="External"/><Relationship Id="rId2" Type="http://schemas.openxmlformats.org/officeDocument/2006/relationships/hyperlink" Target="https://www.france.fr/en/article/discovering-french-culture/#french-cuisine-a-gastronomic-ballet-2" TargetMode="External"/><Relationship Id="rId1" Type="http://schemas.openxmlformats.org/officeDocument/2006/relationships/slideLayout" Target="../slideLayouts/slideLayout7.xml"/><Relationship Id="rId6" Type="http://schemas.openxmlformats.org/officeDocument/2006/relationships/hyperlink" Target="https://snippetsofparis.com/french-culture-facts/" TargetMode="External"/><Relationship Id="rId5" Type="http://schemas.openxmlformats.org/officeDocument/2006/relationships/hyperlink" Target="https://culturalatlas.sbs.com.au/french-culture/french-culture-core-concepts" TargetMode="External"/><Relationship Id="rId4" Type="http://schemas.openxmlformats.org/officeDocument/2006/relationships/hyperlink" Target="https://artincontext.org/french-ar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sv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EBE3"/>
        </a:solidFill>
        <a:effectLst/>
      </p:bgPr>
    </p:bg>
    <p:spTree>
      <p:nvGrpSpPr>
        <p:cNvPr id="1" name=""/>
        <p:cNvGrpSpPr/>
        <p:nvPr/>
      </p:nvGrpSpPr>
      <p:grpSpPr>
        <a:xfrm>
          <a:off x="0" y="0"/>
          <a:ext cx="0" cy="0"/>
          <a:chOff x="0" y="0"/>
          <a:chExt cx="0" cy="0"/>
        </a:xfrm>
      </p:grpSpPr>
      <p:grpSp>
        <p:nvGrpSpPr>
          <p:cNvPr id="2" name="Group 2"/>
          <p:cNvGrpSpPr/>
          <p:nvPr/>
        </p:nvGrpSpPr>
        <p:grpSpPr>
          <a:xfrm>
            <a:off x="737389" y="1028700"/>
            <a:ext cx="11003819" cy="6604492"/>
            <a:chOff x="0" y="0"/>
            <a:chExt cx="6350000" cy="3811270"/>
          </a:xfrm>
        </p:grpSpPr>
        <p:sp>
          <p:nvSpPr>
            <p:cNvPr id="3" name="Freeform 3"/>
            <p:cNvSpPr/>
            <p:nvPr/>
          </p:nvSpPr>
          <p:spPr>
            <a:xfrm>
              <a:off x="0" y="0"/>
              <a:ext cx="6350000" cy="3811270"/>
            </a:xfrm>
            <a:custGeom>
              <a:avLst/>
              <a:gdLst/>
              <a:ahLst/>
              <a:cxnLst/>
              <a:rect l="l" t="t" r="r" b="b"/>
              <a:pathLst>
                <a:path w="6350000" h="381127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solidFill>
              <a:srgbClr val="000000"/>
            </a:solidFill>
            <a:ln w="12700">
              <a:solidFill>
                <a:srgbClr val="000000"/>
              </a:solidFill>
            </a:ln>
          </p:spPr>
        </p:sp>
      </p:grpSp>
      <p:sp>
        <p:nvSpPr>
          <p:cNvPr id="4" name="Freeform 4"/>
          <p:cNvSpPr/>
          <p:nvPr/>
        </p:nvSpPr>
        <p:spPr>
          <a:xfrm>
            <a:off x="9274298" y="3706492"/>
            <a:ext cx="1677797" cy="1677797"/>
          </a:xfrm>
          <a:custGeom>
            <a:avLst/>
            <a:gdLst/>
            <a:ahLst/>
            <a:cxnLst/>
            <a:rect l="l" t="t" r="r" b="b"/>
            <a:pathLst>
              <a:path w="1677797" h="1677797">
                <a:moveTo>
                  <a:pt x="0" y="0"/>
                </a:moveTo>
                <a:lnTo>
                  <a:pt x="1677797" y="0"/>
                </a:lnTo>
                <a:lnTo>
                  <a:pt x="1677797" y="1677797"/>
                </a:lnTo>
                <a:lnTo>
                  <a:pt x="0" y="16777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8437019" y="6700730"/>
            <a:ext cx="8822281" cy="7975342"/>
            <a:chOff x="0" y="0"/>
            <a:chExt cx="6350000" cy="5740400"/>
          </a:xfrm>
        </p:grpSpPr>
        <p:sp>
          <p:nvSpPr>
            <p:cNvPr id="6" name="Freeform 6"/>
            <p:cNvSpPr/>
            <p:nvPr/>
          </p:nvSpPr>
          <p:spPr>
            <a:xfrm>
              <a:off x="0" y="0"/>
              <a:ext cx="6351270" cy="5741670"/>
            </a:xfrm>
            <a:custGeom>
              <a:avLst/>
              <a:gdLst/>
              <a:ahLst/>
              <a:cxnLst/>
              <a:rect l="l" t="t" r="r" b="b"/>
              <a:pathLst>
                <a:path w="6351270" h="57416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solidFill>
              <a:srgbClr val="000000"/>
            </a:solidFill>
            <a:ln w="12700">
              <a:solidFill>
                <a:srgbClr val="000000"/>
              </a:solidFill>
            </a:ln>
          </p:spPr>
        </p:sp>
      </p:grpSp>
      <p:grpSp>
        <p:nvGrpSpPr>
          <p:cNvPr id="7" name="Group 7"/>
          <p:cNvGrpSpPr/>
          <p:nvPr/>
        </p:nvGrpSpPr>
        <p:grpSpPr>
          <a:xfrm>
            <a:off x="12112683" y="1028700"/>
            <a:ext cx="5146617" cy="5355584"/>
            <a:chOff x="0" y="0"/>
            <a:chExt cx="797346" cy="829720"/>
          </a:xfrm>
        </p:grpSpPr>
        <p:sp>
          <p:nvSpPr>
            <p:cNvPr id="8" name="Freeform 8"/>
            <p:cNvSpPr/>
            <p:nvPr/>
          </p:nvSpPr>
          <p:spPr>
            <a:xfrm>
              <a:off x="0" y="0"/>
              <a:ext cx="797346" cy="829720"/>
            </a:xfrm>
            <a:custGeom>
              <a:avLst/>
              <a:gdLst/>
              <a:ahLst/>
              <a:cxnLst/>
              <a:rect l="l" t="t" r="r" b="b"/>
              <a:pathLst>
                <a:path w="797346" h="829720">
                  <a:moveTo>
                    <a:pt x="94769" y="0"/>
                  </a:moveTo>
                  <a:lnTo>
                    <a:pt x="702576" y="0"/>
                  </a:lnTo>
                  <a:cubicBezTo>
                    <a:pt x="754916" y="0"/>
                    <a:pt x="797346" y="42430"/>
                    <a:pt x="797346" y="94769"/>
                  </a:cubicBezTo>
                  <a:lnTo>
                    <a:pt x="797346" y="734951"/>
                  </a:lnTo>
                  <a:cubicBezTo>
                    <a:pt x="797346" y="787291"/>
                    <a:pt x="754916" y="829720"/>
                    <a:pt x="702576" y="829720"/>
                  </a:cubicBezTo>
                  <a:lnTo>
                    <a:pt x="94769" y="829720"/>
                  </a:lnTo>
                  <a:cubicBezTo>
                    <a:pt x="42430" y="829720"/>
                    <a:pt x="0" y="787291"/>
                    <a:pt x="0" y="734951"/>
                  </a:cubicBezTo>
                  <a:lnTo>
                    <a:pt x="0" y="94769"/>
                  </a:lnTo>
                  <a:cubicBezTo>
                    <a:pt x="0" y="42430"/>
                    <a:pt x="42430" y="0"/>
                    <a:pt x="94769" y="0"/>
                  </a:cubicBezTo>
                  <a:close/>
                </a:path>
              </a:pathLst>
            </a:custGeom>
            <a:blipFill>
              <a:blip r:embed="rId5"/>
              <a:stretch>
                <a:fillRect l="-22180" r="-22180"/>
              </a:stretch>
            </a:blipFill>
          </p:spPr>
        </p:sp>
      </p:grpSp>
      <p:grpSp>
        <p:nvGrpSpPr>
          <p:cNvPr id="9" name="Group 9"/>
          <p:cNvGrpSpPr/>
          <p:nvPr/>
        </p:nvGrpSpPr>
        <p:grpSpPr>
          <a:xfrm>
            <a:off x="737389" y="8010609"/>
            <a:ext cx="7133139" cy="2852567"/>
            <a:chOff x="0" y="0"/>
            <a:chExt cx="1105110" cy="441937"/>
          </a:xfrm>
        </p:grpSpPr>
        <p:sp>
          <p:nvSpPr>
            <p:cNvPr id="10" name="Freeform 10"/>
            <p:cNvSpPr/>
            <p:nvPr/>
          </p:nvSpPr>
          <p:spPr>
            <a:xfrm>
              <a:off x="0" y="0"/>
              <a:ext cx="1105110" cy="441937"/>
            </a:xfrm>
            <a:custGeom>
              <a:avLst/>
              <a:gdLst/>
              <a:ahLst/>
              <a:cxnLst/>
              <a:rect l="l" t="t" r="r" b="b"/>
              <a:pathLst>
                <a:path w="1105110" h="441937">
                  <a:moveTo>
                    <a:pt x="68377" y="0"/>
                  </a:moveTo>
                  <a:lnTo>
                    <a:pt x="1036733" y="0"/>
                  </a:lnTo>
                  <a:cubicBezTo>
                    <a:pt x="1054868" y="0"/>
                    <a:pt x="1072260" y="7204"/>
                    <a:pt x="1085083" y="20027"/>
                  </a:cubicBezTo>
                  <a:cubicBezTo>
                    <a:pt x="1097906" y="32850"/>
                    <a:pt x="1105110" y="50242"/>
                    <a:pt x="1105110" y="68377"/>
                  </a:cubicBezTo>
                  <a:lnTo>
                    <a:pt x="1105110" y="373561"/>
                  </a:lnTo>
                  <a:cubicBezTo>
                    <a:pt x="1105110" y="391695"/>
                    <a:pt x="1097906" y="409087"/>
                    <a:pt x="1085083" y="421910"/>
                  </a:cubicBezTo>
                  <a:cubicBezTo>
                    <a:pt x="1072260" y="434733"/>
                    <a:pt x="1054868" y="441937"/>
                    <a:pt x="1036733" y="441937"/>
                  </a:cubicBezTo>
                  <a:lnTo>
                    <a:pt x="68377" y="441937"/>
                  </a:lnTo>
                  <a:cubicBezTo>
                    <a:pt x="50242" y="441937"/>
                    <a:pt x="32850" y="434733"/>
                    <a:pt x="20027" y="421910"/>
                  </a:cubicBezTo>
                  <a:cubicBezTo>
                    <a:pt x="7204" y="409087"/>
                    <a:pt x="0" y="391695"/>
                    <a:pt x="0" y="373561"/>
                  </a:cubicBezTo>
                  <a:lnTo>
                    <a:pt x="0" y="68377"/>
                  </a:lnTo>
                  <a:cubicBezTo>
                    <a:pt x="0" y="50242"/>
                    <a:pt x="7204" y="32850"/>
                    <a:pt x="20027" y="20027"/>
                  </a:cubicBezTo>
                  <a:cubicBezTo>
                    <a:pt x="32850" y="7204"/>
                    <a:pt x="50242" y="0"/>
                    <a:pt x="68377" y="0"/>
                  </a:cubicBezTo>
                  <a:close/>
                </a:path>
              </a:pathLst>
            </a:custGeom>
            <a:blipFill>
              <a:blip r:embed="rId6"/>
              <a:stretch>
                <a:fillRect t="-22141" b="-3377"/>
              </a:stretch>
            </a:blipFill>
            <a:ln cap="rnd">
              <a:noFill/>
              <a:prstDash val="solid"/>
              <a:round/>
            </a:ln>
          </p:spPr>
        </p:sp>
      </p:grpSp>
      <p:sp>
        <p:nvSpPr>
          <p:cNvPr id="11" name="TextBox 11"/>
          <p:cNvSpPr txBox="1"/>
          <p:nvPr/>
        </p:nvSpPr>
        <p:spPr>
          <a:xfrm>
            <a:off x="1360268" y="3648093"/>
            <a:ext cx="5887382" cy="3010297"/>
          </a:xfrm>
          <a:prstGeom prst="rect">
            <a:avLst/>
          </a:prstGeom>
        </p:spPr>
        <p:txBody>
          <a:bodyPr lIns="0" tIns="0" rIns="0" bIns="0" rtlCol="0" anchor="t">
            <a:spAutoFit/>
          </a:bodyPr>
          <a:lstStyle/>
          <a:p>
            <a:pPr algn="r">
              <a:lnSpc>
                <a:spcPts val="11821"/>
              </a:lnSpc>
            </a:pPr>
            <a:r>
              <a:rPr lang="en-US" sz="10104">
                <a:solidFill>
                  <a:srgbClr val="F0EBE3"/>
                </a:solidFill>
                <a:latin typeface="HK Grotesk Bold"/>
              </a:rPr>
              <a:t>S</a:t>
            </a:r>
            <a:r>
              <a:rPr lang="en-US" sz="10104">
                <a:solidFill>
                  <a:srgbClr val="F0EBE3"/>
                </a:solidFill>
                <a:latin typeface="HK Grotesk"/>
              </a:rPr>
              <a:t>OCIETY </a:t>
            </a:r>
            <a:r>
              <a:rPr lang="en-US" sz="10104">
                <a:solidFill>
                  <a:srgbClr val="F0EBE3"/>
                </a:solidFill>
                <a:latin typeface="HK Grotesk Bold"/>
              </a:rPr>
              <a:t>C</a:t>
            </a:r>
            <a:r>
              <a:rPr lang="en-US" sz="10104">
                <a:solidFill>
                  <a:srgbClr val="F0EBE3"/>
                </a:solidFill>
                <a:latin typeface="HK Grotesk"/>
              </a:rPr>
              <a:t>ULTURE</a:t>
            </a:r>
          </a:p>
        </p:txBody>
      </p:sp>
      <p:sp>
        <p:nvSpPr>
          <p:cNvPr id="12" name="TextBox 12"/>
          <p:cNvSpPr txBox="1"/>
          <p:nvPr/>
        </p:nvSpPr>
        <p:spPr>
          <a:xfrm>
            <a:off x="2930660" y="1830349"/>
            <a:ext cx="8584252" cy="1212227"/>
          </a:xfrm>
          <a:prstGeom prst="rect">
            <a:avLst/>
          </a:prstGeom>
        </p:spPr>
        <p:txBody>
          <a:bodyPr lIns="0" tIns="0" rIns="0" bIns="0" rtlCol="0" anchor="t">
            <a:spAutoFit/>
          </a:bodyPr>
          <a:lstStyle/>
          <a:p>
            <a:pPr algn="l">
              <a:lnSpc>
                <a:spcPts val="9501"/>
              </a:lnSpc>
            </a:pPr>
            <a:r>
              <a:rPr lang="en-US" sz="8120">
                <a:solidFill>
                  <a:srgbClr val="F0EBE3"/>
                </a:solidFill>
                <a:latin typeface="HK Grotesk Bold"/>
              </a:rPr>
              <a:t>UNDERSTANDING</a:t>
            </a:r>
          </a:p>
        </p:txBody>
      </p:sp>
      <p:sp>
        <p:nvSpPr>
          <p:cNvPr id="13" name="TextBox 13"/>
          <p:cNvSpPr txBox="1"/>
          <p:nvPr/>
        </p:nvSpPr>
        <p:spPr>
          <a:xfrm>
            <a:off x="7509514" y="3989593"/>
            <a:ext cx="722028" cy="1140171"/>
          </a:xfrm>
          <a:prstGeom prst="rect">
            <a:avLst/>
          </a:prstGeom>
        </p:spPr>
        <p:txBody>
          <a:bodyPr lIns="0" tIns="0" rIns="0" bIns="0" rtlCol="0" anchor="t">
            <a:spAutoFit/>
          </a:bodyPr>
          <a:lstStyle/>
          <a:p>
            <a:pPr algn="r">
              <a:lnSpc>
                <a:spcPts val="8983"/>
              </a:lnSpc>
            </a:pPr>
            <a:r>
              <a:rPr lang="en-US" sz="7678">
                <a:solidFill>
                  <a:srgbClr val="F0EBE3"/>
                </a:solidFill>
                <a:latin typeface="HK Grotesk Bold"/>
              </a:rPr>
              <a:t>&amp;</a:t>
            </a:r>
          </a:p>
        </p:txBody>
      </p:sp>
      <p:grpSp>
        <p:nvGrpSpPr>
          <p:cNvPr id="14" name="Group 14"/>
          <p:cNvGrpSpPr/>
          <p:nvPr/>
        </p:nvGrpSpPr>
        <p:grpSpPr>
          <a:xfrm>
            <a:off x="10113196" y="8010609"/>
            <a:ext cx="5469926" cy="1447660"/>
            <a:chOff x="0" y="0"/>
            <a:chExt cx="1440639" cy="381277"/>
          </a:xfrm>
        </p:grpSpPr>
        <p:sp>
          <p:nvSpPr>
            <p:cNvPr id="15" name="Freeform 15"/>
            <p:cNvSpPr/>
            <p:nvPr/>
          </p:nvSpPr>
          <p:spPr>
            <a:xfrm>
              <a:off x="0" y="0"/>
              <a:ext cx="1440639" cy="381277"/>
            </a:xfrm>
            <a:custGeom>
              <a:avLst/>
              <a:gdLst/>
              <a:ahLst/>
              <a:cxnLst/>
              <a:rect l="l" t="t" r="r" b="b"/>
              <a:pathLst>
                <a:path w="1440639" h="381277">
                  <a:moveTo>
                    <a:pt x="72183" y="0"/>
                  </a:moveTo>
                  <a:lnTo>
                    <a:pt x="1368456" y="0"/>
                  </a:lnTo>
                  <a:cubicBezTo>
                    <a:pt x="1408321" y="0"/>
                    <a:pt x="1440639" y="32318"/>
                    <a:pt x="1440639" y="72183"/>
                  </a:cubicBezTo>
                  <a:lnTo>
                    <a:pt x="1440639" y="309093"/>
                  </a:lnTo>
                  <a:cubicBezTo>
                    <a:pt x="1440639" y="348959"/>
                    <a:pt x="1408321" y="381277"/>
                    <a:pt x="1368456" y="381277"/>
                  </a:cubicBezTo>
                  <a:lnTo>
                    <a:pt x="72183" y="381277"/>
                  </a:lnTo>
                  <a:cubicBezTo>
                    <a:pt x="32318" y="381277"/>
                    <a:pt x="0" y="348959"/>
                    <a:pt x="0" y="309093"/>
                  </a:cubicBezTo>
                  <a:lnTo>
                    <a:pt x="0" y="72183"/>
                  </a:lnTo>
                  <a:cubicBezTo>
                    <a:pt x="0" y="32318"/>
                    <a:pt x="32318" y="0"/>
                    <a:pt x="72183" y="0"/>
                  </a:cubicBezTo>
                  <a:close/>
                </a:path>
              </a:pathLst>
            </a:custGeom>
            <a:solidFill>
              <a:srgbClr val="000000">
                <a:alpha val="0"/>
              </a:srgbClr>
            </a:solidFill>
            <a:ln w="19050" cap="rnd">
              <a:solidFill>
                <a:srgbClr val="FFFFFF"/>
              </a:solidFill>
              <a:prstDash val="solid"/>
              <a:round/>
            </a:ln>
          </p:spPr>
        </p:sp>
        <p:sp>
          <p:nvSpPr>
            <p:cNvPr id="16" name="TextBox 16"/>
            <p:cNvSpPr txBox="1"/>
            <p:nvPr/>
          </p:nvSpPr>
          <p:spPr>
            <a:xfrm>
              <a:off x="0" y="-38100"/>
              <a:ext cx="1440639" cy="419377"/>
            </a:xfrm>
            <a:prstGeom prst="rect">
              <a:avLst/>
            </a:prstGeom>
          </p:spPr>
          <p:txBody>
            <a:bodyPr lIns="50800" tIns="50800" rIns="50800" bIns="50800" rtlCol="0" anchor="ctr"/>
            <a:lstStyle/>
            <a:p>
              <a:pPr algn="ctr">
                <a:lnSpc>
                  <a:spcPts val="3359"/>
                </a:lnSpc>
              </a:pPr>
              <a:endParaRPr/>
            </a:p>
          </p:txBody>
        </p:sp>
      </p:grpSp>
      <p:sp>
        <p:nvSpPr>
          <p:cNvPr id="17" name="TextBox 17"/>
          <p:cNvSpPr txBox="1"/>
          <p:nvPr/>
        </p:nvSpPr>
        <p:spPr>
          <a:xfrm>
            <a:off x="10434657" y="8154708"/>
            <a:ext cx="4827004" cy="580390"/>
          </a:xfrm>
          <a:prstGeom prst="rect">
            <a:avLst/>
          </a:prstGeom>
        </p:spPr>
        <p:txBody>
          <a:bodyPr lIns="0" tIns="0" rIns="0" bIns="0" rtlCol="0" anchor="t">
            <a:spAutoFit/>
          </a:bodyPr>
          <a:lstStyle/>
          <a:p>
            <a:pPr algn="ctr">
              <a:lnSpc>
                <a:spcPts val="4760"/>
              </a:lnSpc>
            </a:pPr>
            <a:r>
              <a:rPr lang="en-US" sz="3400">
                <a:solidFill>
                  <a:srgbClr val="F0EBE3"/>
                </a:solidFill>
                <a:latin typeface="Open Sans"/>
              </a:rPr>
              <a:t>by YASIRU PRABODHA</a:t>
            </a:r>
          </a:p>
        </p:txBody>
      </p:sp>
      <p:sp>
        <p:nvSpPr>
          <p:cNvPr id="18" name="TextBox 18"/>
          <p:cNvSpPr txBox="1"/>
          <p:nvPr/>
        </p:nvSpPr>
        <p:spPr>
          <a:xfrm>
            <a:off x="10434657" y="8898247"/>
            <a:ext cx="4827004" cy="349249"/>
          </a:xfrm>
          <a:prstGeom prst="rect">
            <a:avLst/>
          </a:prstGeom>
        </p:spPr>
        <p:txBody>
          <a:bodyPr lIns="0" tIns="0" rIns="0" bIns="0" rtlCol="0" anchor="t">
            <a:spAutoFit/>
          </a:bodyPr>
          <a:lstStyle/>
          <a:p>
            <a:pPr algn="ctr">
              <a:lnSpc>
                <a:spcPts val="2800"/>
              </a:lnSpc>
            </a:pPr>
            <a:r>
              <a:rPr lang="en-US" sz="2000">
                <a:solidFill>
                  <a:srgbClr val="F0EBE3"/>
                </a:solidFill>
                <a:latin typeface="Open Sans"/>
              </a:rPr>
              <a:t>CL/OTHMFL3/11/90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EBE3"/>
        </a:solidFill>
        <a:effectLst/>
      </p:bgPr>
    </p:bg>
    <p:spTree>
      <p:nvGrpSpPr>
        <p:cNvPr id="1" name=""/>
        <p:cNvGrpSpPr/>
        <p:nvPr/>
      </p:nvGrpSpPr>
      <p:grpSpPr>
        <a:xfrm>
          <a:off x="0" y="0"/>
          <a:ext cx="0" cy="0"/>
          <a:chOff x="0" y="0"/>
          <a:chExt cx="0" cy="0"/>
        </a:xfrm>
      </p:grpSpPr>
      <p:grpSp>
        <p:nvGrpSpPr>
          <p:cNvPr id="2" name="Group 2"/>
          <p:cNvGrpSpPr/>
          <p:nvPr/>
        </p:nvGrpSpPr>
        <p:grpSpPr>
          <a:xfrm>
            <a:off x="9243737" y="1236806"/>
            <a:ext cx="8472182" cy="9495940"/>
            <a:chOff x="0" y="0"/>
            <a:chExt cx="1382482" cy="1549538"/>
          </a:xfrm>
        </p:grpSpPr>
        <p:sp>
          <p:nvSpPr>
            <p:cNvPr id="3" name="Freeform 3"/>
            <p:cNvSpPr/>
            <p:nvPr/>
          </p:nvSpPr>
          <p:spPr>
            <a:xfrm>
              <a:off x="0" y="0"/>
              <a:ext cx="1382482" cy="1549538"/>
            </a:xfrm>
            <a:custGeom>
              <a:avLst/>
              <a:gdLst/>
              <a:ahLst/>
              <a:cxnLst/>
              <a:rect l="l" t="t" r="r" b="b"/>
              <a:pathLst>
                <a:path w="1382482" h="1549538">
                  <a:moveTo>
                    <a:pt x="60311" y="0"/>
                  </a:moveTo>
                  <a:lnTo>
                    <a:pt x="1322171" y="0"/>
                  </a:lnTo>
                  <a:cubicBezTo>
                    <a:pt x="1355480" y="0"/>
                    <a:pt x="1382482" y="27002"/>
                    <a:pt x="1382482" y="60311"/>
                  </a:cubicBezTo>
                  <a:lnTo>
                    <a:pt x="1382482" y="1489226"/>
                  </a:lnTo>
                  <a:cubicBezTo>
                    <a:pt x="1382482" y="1522535"/>
                    <a:pt x="1355480" y="1549538"/>
                    <a:pt x="1322171" y="1549538"/>
                  </a:cubicBezTo>
                  <a:lnTo>
                    <a:pt x="60311" y="1549538"/>
                  </a:lnTo>
                  <a:cubicBezTo>
                    <a:pt x="27002" y="1549538"/>
                    <a:pt x="0" y="1522535"/>
                    <a:pt x="0" y="1489226"/>
                  </a:cubicBezTo>
                  <a:lnTo>
                    <a:pt x="0" y="60311"/>
                  </a:lnTo>
                  <a:cubicBezTo>
                    <a:pt x="0" y="27002"/>
                    <a:pt x="27002" y="0"/>
                    <a:pt x="60311" y="0"/>
                  </a:cubicBezTo>
                  <a:close/>
                </a:path>
              </a:pathLst>
            </a:custGeom>
            <a:solidFill>
              <a:srgbClr val="000000"/>
            </a:solidFill>
            <a:ln w="12700">
              <a:solidFill>
                <a:srgbClr val="000000"/>
              </a:solidFill>
            </a:ln>
          </p:spPr>
        </p:sp>
      </p:grpSp>
      <p:grpSp>
        <p:nvGrpSpPr>
          <p:cNvPr id="4" name="Group 4"/>
          <p:cNvGrpSpPr/>
          <p:nvPr/>
        </p:nvGrpSpPr>
        <p:grpSpPr>
          <a:xfrm>
            <a:off x="10025575" y="3674992"/>
            <a:ext cx="6908507" cy="3771715"/>
            <a:chOff x="0" y="0"/>
            <a:chExt cx="1252147" cy="683613"/>
          </a:xfrm>
        </p:grpSpPr>
        <p:sp>
          <p:nvSpPr>
            <p:cNvPr id="5" name="Freeform 5"/>
            <p:cNvSpPr/>
            <p:nvPr/>
          </p:nvSpPr>
          <p:spPr>
            <a:xfrm>
              <a:off x="0" y="0"/>
              <a:ext cx="1252147" cy="683613"/>
            </a:xfrm>
            <a:custGeom>
              <a:avLst/>
              <a:gdLst/>
              <a:ahLst/>
              <a:cxnLst/>
              <a:rect l="l" t="t" r="r" b="b"/>
              <a:pathLst>
                <a:path w="1252147" h="683613">
                  <a:moveTo>
                    <a:pt x="70600" y="0"/>
                  </a:moveTo>
                  <a:lnTo>
                    <a:pt x="1181547" y="0"/>
                  </a:lnTo>
                  <a:cubicBezTo>
                    <a:pt x="1200272" y="0"/>
                    <a:pt x="1218229" y="7438"/>
                    <a:pt x="1231469" y="20678"/>
                  </a:cubicBezTo>
                  <a:cubicBezTo>
                    <a:pt x="1244709" y="33918"/>
                    <a:pt x="1252147" y="51876"/>
                    <a:pt x="1252147" y="70600"/>
                  </a:cubicBezTo>
                  <a:lnTo>
                    <a:pt x="1252147" y="613013"/>
                  </a:lnTo>
                  <a:cubicBezTo>
                    <a:pt x="1252147" y="652004"/>
                    <a:pt x="1220539" y="683613"/>
                    <a:pt x="1181547" y="683613"/>
                  </a:cubicBezTo>
                  <a:lnTo>
                    <a:pt x="70600" y="683613"/>
                  </a:lnTo>
                  <a:cubicBezTo>
                    <a:pt x="51876" y="683613"/>
                    <a:pt x="33918" y="676174"/>
                    <a:pt x="20678" y="662934"/>
                  </a:cubicBezTo>
                  <a:cubicBezTo>
                    <a:pt x="7438" y="649694"/>
                    <a:pt x="0" y="631737"/>
                    <a:pt x="0" y="613013"/>
                  </a:cubicBezTo>
                  <a:lnTo>
                    <a:pt x="0" y="70600"/>
                  </a:lnTo>
                  <a:cubicBezTo>
                    <a:pt x="0" y="51876"/>
                    <a:pt x="7438" y="33918"/>
                    <a:pt x="20678" y="20678"/>
                  </a:cubicBezTo>
                  <a:cubicBezTo>
                    <a:pt x="33918" y="7438"/>
                    <a:pt x="51876" y="0"/>
                    <a:pt x="70600" y="0"/>
                  </a:cubicBezTo>
                  <a:close/>
                </a:path>
              </a:pathLst>
            </a:custGeom>
            <a:blipFill>
              <a:blip r:embed="rId3"/>
              <a:stretch>
                <a:fillRect t="-10979" b="-10979"/>
              </a:stretch>
            </a:blipFill>
          </p:spPr>
        </p:sp>
      </p:grpSp>
      <p:grpSp>
        <p:nvGrpSpPr>
          <p:cNvPr id="6" name="Group 6"/>
          <p:cNvGrpSpPr/>
          <p:nvPr/>
        </p:nvGrpSpPr>
        <p:grpSpPr>
          <a:xfrm>
            <a:off x="572081" y="-594833"/>
            <a:ext cx="8472182" cy="9645027"/>
            <a:chOff x="0" y="0"/>
            <a:chExt cx="1382482" cy="1573865"/>
          </a:xfrm>
        </p:grpSpPr>
        <p:sp>
          <p:nvSpPr>
            <p:cNvPr id="7" name="Freeform 7"/>
            <p:cNvSpPr/>
            <p:nvPr/>
          </p:nvSpPr>
          <p:spPr>
            <a:xfrm>
              <a:off x="0" y="0"/>
              <a:ext cx="1382482" cy="1573865"/>
            </a:xfrm>
            <a:custGeom>
              <a:avLst/>
              <a:gdLst/>
              <a:ahLst/>
              <a:cxnLst/>
              <a:rect l="l" t="t" r="r" b="b"/>
              <a:pathLst>
                <a:path w="1382482" h="1573865">
                  <a:moveTo>
                    <a:pt x="60311" y="0"/>
                  </a:moveTo>
                  <a:lnTo>
                    <a:pt x="1322171" y="0"/>
                  </a:lnTo>
                  <a:cubicBezTo>
                    <a:pt x="1355480" y="0"/>
                    <a:pt x="1382482" y="27002"/>
                    <a:pt x="1382482" y="60311"/>
                  </a:cubicBezTo>
                  <a:lnTo>
                    <a:pt x="1382482" y="1513554"/>
                  </a:lnTo>
                  <a:cubicBezTo>
                    <a:pt x="1382482" y="1546863"/>
                    <a:pt x="1355480" y="1573865"/>
                    <a:pt x="1322171" y="1573865"/>
                  </a:cubicBezTo>
                  <a:lnTo>
                    <a:pt x="60311" y="1573865"/>
                  </a:lnTo>
                  <a:cubicBezTo>
                    <a:pt x="27002" y="1573865"/>
                    <a:pt x="0" y="1546863"/>
                    <a:pt x="0" y="1513554"/>
                  </a:cubicBezTo>
                  <a:lnTo>
                    <a:pt x="0" y="60311"/>
                  </a:lnTo>
                  <a:cubicBezTo>
                    <a:pt x="0" y="27002"/>
                    <a:pt x="27002" y="0"/>
                    <a:pt x="60311" y="0"/>
                  </a:cubicBezTo>
                  <a:close/>
                </a:path>
              </a:pathLst>
            </a:custGeom>
            <a:solidFill>
              <a:srgbClr val="000000"/>
            </a:solidFill>
            <a:ln w="12700">
              <a:solidFill>
                <a:srgbClr val="000000"/>
              </a:solidFill>
            </a:ln>
          </p:spPr>
        </p:sp>
      </p:grpSp>
      <p:grpSp>
        <p:nvGrpSpPr>
          <p:cNvPr id="8" name="Group 8"/>
          <p:cNvGrpSpPr/>
          <p:nvPr/>
        </p:nvGrpSpPr>
        <p:grpSpPr>
          <a:xfrm>
            <a:off x="971442" y="3446108"/>
            <a:ext cx="7673461" cy="2399469"/>
            <a:chOff x="0" y="0"/>
            <a:chExt cx="1252147" cy="391543"/>
          </a:xfrm>
        </p:grpSpPr>
        <p:sp>
          <p:nvSpPr>
            <p:cNvPr id="9" name="Freeform 9"/>
            <p:cNvSpPr/>
            <p:nvPr/>
          </p:nvSpPr>
          <p:spPr>
            <a:xfrm>
              <a:off x="0" y="0"/>
              <a:ext cx="1252147" cy="391543"/>
            </a:xfrm>
            <a:custGeom>
              <a:avLst/>
              <a:gdLst/>
              <a:ahLst/>
              <a:cxnLst/>
              <a:rect l="l" t="t" r="r" b="b"/>
              <a:pathLst>
                <a:path w="1252147" h="391543">
                  <a:moveTo>
                    <a:pt x="63562" y="0"/>
                  </a:moveTo>
                  <a:lnTo>
                    <a:pt x="1188585" y="0"/>
                  </a:lnTo>
                  <a:cubicBezTo>
                    <a:pt x="1223690" y="0"/>
                    <a:pt x="1252147" y="28458"/>
                    <a:pt x="1252147" y="63562"/>
                  </a:cubicBezTo>
                  <a:lnTo>
                    <a:pt x="1252147" y="327981"/>
                  </a:lnTo>
                  <a:cubicBezTo>
                    <a:pt x="1252147" y="363085"/>
                    <a:pt x="1223690" y="391543"/>
                    <a:pt x="1188585" y="391543"/>
                  </a:cubicBezTo>
                  <a:lnTo>
                    <a:pt x="63562" y="391543"/>
                  </a:lnTo>
                  <a:cubicBezTo>
                    <a:pt x="28458" y="391543"/>
                    <a:pt x="0" y="363085"/>
                    <a:pt x="0" y="327981"/>
                  </a:cubicBezTo>
                  <a:lnTo>
                    <a:pt x="0" y="63562"/>
                  </a:lnTo>
                  <a:cubicBezTo>
                    <a:pt x="0" y="28458"/>
                    <a:pt x="28458" y="0"/>
                    <a:pt x="63562" y="0"/>
                  </a:cubicBezTo>
                  <a:close/>
                </a:path>
              </a:pathLst>
            </a:custGeom>
            <a:blipFill>
              <a:blip r:embed="rId4"/>
              <a:stretch>
                <a:fillRect t="-23568" b="-89629"/>
              </a:stretch>
            </a:blipFill>
          </p:spPr>
        </p:sp>
      </p:grpSp>
      <p:sp>
        <p:nvSpPr>
          <p:cNvPr id="10" name="TextBox 10"/>
          <p:cNvSpPr txBox="1"/>
          <p:nvPr/>
        </p:nvSpPr>
        <p:spPr>
          <a:xfrm>
            <a:off x="9643098" y="2655036"/>
            <a:ext cx="7673461" cy="658527"/>
          </a:xfrm>
          <a:prstGeom prst="rect">
            <a:avLst/>
          </a:prstGeom>
        </p:spPr>
        <p:txBody>
          <a:bodyPr lIns="0" tIns="0" rIns="0" bIns="0" rtlCol="0" anchor="t">
            <a:spAutoFit/>
          </a:bodyPr>
          <a:lstStyle/>
          <a:p>
            <a:pPr algn="ctr">
              <a:lnSpc>
                <a:spcPts val="2688"/>
              </a:lnSpc>
            </a:pPr>
            <a:r>
              <a:rPr lang="en-US" sz="1920">
                <a:solidFill>
                  <a:srgbClr val="FEFAF6"/>
                </a:solidFill>
                <a:latin typeface="Open Sans"/>
              </a:rPr>
              <a:t>Formalized actions performed in specific circumstances. Rituals reinforce cultural values and community bonds.</a:t>
            </a:r>
          </a:p>
        </p:txBody>
      </p:sp>
      <p:sp>
        <p:nvSpPr>
          <p:cNvPr id="11" name="TextBox 11"/>
          <p:cNvSpPr txBox="1"/>
          <p:nvPr/>
        </p:nvSpPr>
        <p:spPr>
          <a:xfrm>
            <a:off x="11511944" y="1884591"/>
            <a:ext cx="3935768" cy="378127"/>
          </a:xfrm>
          <a:prstGeom prst="rect">
            <a:avLst/>
          </a:prstGeom>
        </p:spPr>
        <p:txBody>
          <a:bodyPr lIns="0" tIns="0" rIns="0" bIns="0" rtlCol="0" anchor="t">
            <a:spAutoFit/>
          </a:bodyPr>
          <a:lstStyle/>
          <a:p>
            <a:pPr marL="0" lvl="0" indent="0" algn="ctr">
              <a:lnSpc>
                <a:spcPts val="3190"/>
              </a:lnSpc>
              <a:spcBef>
                <a:spcPct val="0"/>
              </a:spcBef>
            </a:pPr>
            <a:r>
              <a:rPr lang="en-US" sz="2278">
                <a:solidFill>
                  <a:srgbClr val="F0EBE3"/>
                </a:solidFill>
                <a:latin typeface="Open Sans Bold"/>
              </a:rPr>
              <a:t>Rituals</a:t>
            </a:r>
          </a:p>
        </p:txBody>
      </p:sp>
      <p:sp>
        <p:nvSpPr>
          <p:cNvPr id="12" name="TextBox 12"/>
          <p:cNvSpPr txBox="1"/>
          <p:nvPr/>
        </p:nvSpPr>
        <p:spPr>
          <a:xfrm>
            <a:off x="9643098" y="7798612"/>
            <a:ext cx="7673461" cy="2103583"/>
          </a:xfrm>
          <a:prstGeom prst="rect">
            <a:avLst/>
          </a:prstGeom>
        </p:spPr>
        <p:txBody>
          <a:bodyPr lIns="0" tIns="0" rIns="0" bIns="0" rtlCol="0" anchor="t">
            <a:spAutoFit/>
          </a:bodyPr>
          <a:lstStyle/>
          <a:p>
            <a:pPr algn="ctr">
              <a:lnSpc>
                <a:spcPts val="2791"/>
              </a:lnSpc>
            </a:pPr>
            <a:r>
              <a:rPr lang="en-US" sz="1993">
                <a:solidFill>
                  <a:srgbClr val="F0EBE3">
                    <a:alpha val="89804"/>
                  </a:srgbClr>
                </a:solidFill>
                <a:latin typeface="Open Sans"/>
              </a:rPr>
              <a:t>Bastille Day, celebrated on July 14th, celebrates the storming of the Bastille prison in 1789, a watershed moment in the French Revolution. The day is celebrated across the country, with military parades on the Champs-Élysées, fireworks, celebrations, and community dinners, all of which serve to reinforce national solidarity and pride. </a:t>
            </a:r>
          </a:p>
        </p:txBody>
      </p:sp>
      <p:sp>
        <p:nvSpPr>
          <p:cNvPr id="13" name="TextBox 13"/>
          <p:cNvSpPr txBox="1"/>
          <p:nvPr/>
        </p:nvSpPr>
        <p:spPr>
          <a:xfrm>
            <a:off x="1028700" y="1884591"/>
            <a:ext cx="7673461" cy="993128"/>
          </a:xfrm>
          <a:prstGeom prst="rect">
            <a:avLst/>
          </a:prstGeom>
        </p:spPr>
        <p:txBody>
          <a:bodyPr lIns="0" tIns="0" rIns="0" bIns="0" rtlCol="0" anchor="t">
            <a:spAutoFit/>
          </a:bodyPr>
          <a:lstStyle/>
          <a:p>
            <a:pPr algn="ctr">
              <a:lnSpc>
                <a:spcPts val="2688"/>
              </a:lnSpc>
            </a:pPr>
            <a:r>
              <a:rPr lang="en-US" sz="1920">
                <a:solidFill>
                  <a:srgbClr val="FEFAF6"/>
                </a:solidFill>
                <a:latin typeface="Open Sans"/>
              </a:rPr>
              <a:t>A system of communication used by a particular community. Language is a key cultural component that conveys traditions, beliefs, and collective identity.</a:t>
            </a:r>
          </a:p>
        </p:txBody>
      </p:sp>
      <p:sp>
        <p:nvSpPr>
          <p:cNvPr id="14" name="TextBox 14"/>
          <p:cNvSpPr txBox="1"/>
          <p:nvPr/>
        </p:nvSpPr>
        <p:spPr>
          <a:xfrm>
            <a:off x="2897546" y="1028693"/>
            <a:ext cx="3935768" cy="378127"/>
          </a:xfrm>
          <a:prstGeom prst="rect">
            <a:avLst/>
          </a:prstGeom>
        </p:spPr>
        <p:txBody>
          <a:bodyPr lIns="0" tIns="0" rIns="0" bIns="0" rtlCol="0" anchor="t">
            <a:spAutoFit/>
          </a:bodyPr>
          <a:lstStyle/>
          <a:p>
            <a:pPr marL="0" lvl="0" indent="0" algn="ctr">
              <a:lnSpc>
                <a:spcPts val="3190"/>
              </a:lnSpc>
              <a:spcBef>
                <a:spcPct val="0"/>
              </a:spcBef>
            </a:pPr>
            <a:r>
              <a:rPr lang="en-US" sz="2278">
                <a:solidFill>
                  <a:srgbClr val="F0EBE3"/>
                </a:solidFill>
                <a:latin typeface="Open Sans Bold"/>
              </a:rPr>
              <a:t>Language</a:t>
            </a:r>
          </a:p>
        </p:txBody>
      </p:sp>
      <p:sp>
        <p:nvSpPr>
          <p:cNvPr id="15" name="TextBox 15"/>
          <p:cNvSpPr txBox="1"/>
          <p:nvPr/>
        </p:nvSpPr>
        <p:spPr>
          <a:xfrm>
            <a:off x="1028700" y="6375866"/>
            <a:ext cx="7673461" cy="2103583"/>
          </a:xfrm>
          <a:prstGeom prst="rect">
            <a:avLst/>
          </a:prstGeom>
        </p:spPr>
        <p:txBody>
          <a:bodyPr lIns="0" tIns="0" rIns="0" bIns="0" rtlCol="0" anchor="t">
            <a:spAutoFit/>
          </a:bodyPr>
          <a:lstStyle/>
          <a:p>
            <a:pPr algn="ctr">
              <a:lnSpc>
                <a:spcPts val="2791"/>
              </a:lnSpc>
            </a:pPr>
            <a:r>
              <a:rPr lang="en-US" sz="1993">
                <a:solidFill>
                  <a:srgbClr val="F0EBE3">
                    <a:alpha val="89804"/>
                  </a:srgbClr>
                </a:solidFill>
                <a:latin typeface="Open Sans"/>
              </a:rPr>
              <a:t>French is the official language of France and is important to its cultural identity. The French are very proud of their language, which is reflected in efforts to maintain its purity through institutions such as the Académie Française. The richness of French literature, cinema, and philosophy demonstrates the language's cultural relevance. </a:t>
            </a:r>
          </a:p>
        </p:txBody>
      </p:sp>
    </p:spTree>
  </p:cSld>
  <p:clrMapOvr>
    <a:masterClrMapping/>
  </p:clrMapOvr>
  <p:transition spd="slow">
    <p:push dir="d"/>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EBE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9103540" cy="8229600"/>
            <a:chOff x="0" y="0"/>
            <a:chExt cx="6350000" cy="5740400"/>
          </a:xfrm>
        </p:grpSpPr>
        <p:sp>
          <p:nvSpPr>
            <p:cNvPr id="3" name="Freeform 3"/>
            <p:cNvSpPr/>
            <p:nvPr/>
          </p:nvSpPr>
          <p:spPr>
            <a:xfrm>
              <a:off x="0" y="0"/>
              <a:ext cx="6351270" cy="5741670"/>
            </a:xfrm>
            <a:custGeom>
              <a:avLst/>
              <a:gdLst/>
              <a:ahLst/>
              <a:cxnLst/>
              <a:rect l="l" t="t" r="r" b="b"/>
              <a:pathLst>
                <a:path w="6351270" h="57416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solidFill>
              <a:srgbClr val="000000"/>
            </a:solidFill>
            <a:ln w="12700">
              <a:solidFill>
                <a:srgbClr val="000000"/>
              </a:solidFill>
            </a:ln>
          </p:spPr>
        </p:sp>
      </p:grpSp>
      <p:grpSp>
        <p:nvGrpSpPr>
          <p:cNvPr id="4" name="Group 4"/>
          <p:cNvGrpSpPr/>
          <p:nvPr/>
        </p:nvGrpSpPr>
        <p:grpSpPr>
          <a:xfrm>
            <a:off x="10609406" y="1028700"/>
            <a:ext cx="6649894" cy="5145540"/>
            <a:chOff x="0" y="0"/>
            <a:chExt cx="1030243" cy="797179"/>
          </a:xfrm>
        </p:grpSpPr>
        <p:sp>
          <p:nvSpPr>
            <p:cNvPr id="5" name="Freeform 5"/>
            <p:cNvSpPr/>
            <p:nvPr/>
          </p:nvSpPr>
          <p:spPr>
            <a:xfrm>
              <a:off x="0" y="0"/>
              <a:ext cx="1030243" cy="797179"/>
            </a:xfrm>
            <a:custGeom>
              <a:avLst/>
              <a:gdLst/>
              <a:ahLst/>
              <a:cxnLst/>
              <a:rect l="l" t="t" r="r" b="b"/>
              <a:pathLst>
                <a:path w="1030243" h="797179">
                  <a:moveTo>
                    <a:pt x="73346" y="0"/>
                  </a:moveTo>
                  <a:lnTo>
                    <a:pt x="956897" y="0"/>
                  </a:lnTo>
                  <a:cubicBezTo>
                    <a:pt x="997405" y="0"/>
                    <a:pt x="1030243" y="32838"/>
                    <a:pt x="1030243" y="73346"/>
                  </a:cubicBezTo>
                  <a:lnTo>
                    <a:pt x="1030243" y="723833"/>
                  </a:lnTo>
                  <a:cubicBezTo>
                    <a:pt x="1030243" y="764341"/>
                    <a:pt x="997405" y="797179"/>
                    <a:pt x="956897" y="797179"/>
                  </a:cubicBezTo>
                  <a:lnTo>
                    <a:pt x="73346" y="797179"/>
                  </a:lnTo>
                  <a:cubicBezTo>
                    <a:pt x="32838" y="797179"/>
                    <a:pt x="0" y="764341"/>
                    <a:pt x="0" y="723833"/>
                  </a:cubicBezTo>
                  <a:lnTo>
                    <a:pt x="0" y="73346"/>
                  </a:lnTo>
                  <a:cubicBezTo>
                    <a:pt x="0" y="32838"/>
                    <a:pt x="32838" y="0"/>
                    <a:pt x="73346" y="0"/>
                  </a:cubicBezTo>
                  <a:close/>
                </a:path>
              </a:pathLst>
            </a:custGeom>
            <a:blipFill>
              <a:blip r:embed="rId3"/>
              <a:stretch>
                <a:fillRect t="-5831" r="-72805" b="-5831"/>
              </a:stretch>
            </a:blipFill>
          </p:spPr>
        </p:sp>
      </p:grpSp>
      <p:grpSp>
        <p:nvGrpSpPr>
          <p:cNvPr id="6" name="Group 6"/>
          <p:cNvGrpSpPr/>
          <p:nvPr/>
        </p:nvGrpSpPr>
        <p:grpSpPr>
          <a:xfrm>
            <a:off x="8518264" y="6498090"/>
            <a:ext cx="8741036" cy="5246370"/>
            <a:chOff x="0" y="0"/>
            <a:chExt cx="6350000" cy="3811270"/>
          </a:xfrm>
        </p:grpSpPr>
        <p:sp>
          <p:nvSpPr>
            <p:cNvPr id="7" name="Freeform 7"/>
            <p:cNvSpPr/>
            <p:nvPr/>
          </p:nvSpPr>
          <p:spPr>
            <a:xfrm>
              <a:off x="0" y="0"/>
              <a:ext cx="6350000" cy="3811270"/>
            </a:xfrm>
            <a:custGeom>
              <a:avLst/>
              <a:gdLst/>
              <a:ahLst/>
              <a:cxnLst/>
              <a:rect l="l" t="t" r="r" b="b"/>
              <a:pathLst>
                <a:path w="6350000" h="381127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4"/>
              <a:stretch>
                <a:fillRect l="-3351" r="-3351"/>
              </a:stretch>
            </a:blipFill>
          </p:spPr>
        </p:sp>
      </p:grpSp>
      <p:grpSp>
        <p:nvGrpSpPr>
          <p:cNvPr id="8" name="Group 8"/>
          <p:cNvGrpSpPr/>
          <p:nvPr/>
        </p:nvGrpSpPr>
        <p:grpSpPr>
          <a:xfrm>
            <a:off x="1028700" y="5593926"/>
            <a:ext cx="2057400" cy="3664374"/>
            <a:chOff x="0" y="0"/>
            <a:chExt cx="541867" cy="965103"/>
          </a:xfrm>
        </p:grpSpPr>
        <p:sp>
          <p:nvSpPr>
            <p:cNvPr id="9" name="Freeform 9"/>
            <p:cNvSpPr/>
            <p:nvPr/>
          </p:nvSpPr>
          <p:spPr>
            <a:xfrm>
              <a:off x="0" y="0"/>
              <a:ext cx="541867" cy="965103"/>
            </a:xfrm>
            <a:custGeom>
              <a:avLst/>
              <a:gdLst/>
              <a:ahLst/>
              <a:cxnLst/>
              <a:rect l="l" t="t" r="r" b="b"/>
              <a:pathLst>
                <a:path w="541867" h="965103">
                  <a:moveTo>
                    <a:pt x="191911" y="0"/>
                  </a:moveTo>
                  <a:lnTo>
                    <a:pt x="349956" y="0"/>
                  </a:lnTo>
                  <a:cubicBezTo>
                    <a:pt x="400854" y="0"/>
                    <a:pt x="449667" y="20219"/>
                    <a:pt x="485657" y="56209"/>
                  </a:cubicBezTo>
                  <a:cubicBezTo>
                    <a:pt x="521648" y="92200"/>
                    <a:pt x="541867" y="141013"/>
                    <a:pt x="541867" y="191911"/>
                  </a:cubicBezTo>
                  <a:lnTo>
                    <a:pt x="541867" y="773191"/>
                  </a:lnTo>
                  <a:cubicBezTo>
                    <a:pt x="541867" y="824089"/>
                    <a:pt x="521648" y="872903"/>
                    <a:pt x="485657" y="908893"/>
                  </a:cubicBezTo>
                  <a:cubicBezTo>
                    <a:pt x="449667" y="944883"/>
                    <a:pt x="400854" y="965103"/>
                    <a:pt x="349956" y="965103"/>
                  </a:cubicBezTo>
                  <a:lnTo>
                    <a:pt x="191911" y="965103"/>
                  </a:lnTo>
                  <a:cubicBezTo>
                    <a:pt x="141013" y="965103"/>
                    <a:pt x="92200" y="944883"/>
                    <a:pt x="56209" y="908893"/>
                  </a:cubicBezTo>
                  <a:cubicBezTo>
                    <a:pt x="20219" y="872903"/>
                    <a:pt x="0" y="824089"/>
                    <a:pt x="0" y="773191"/>
                  </a:cubicBezTo>
                  <a:lnTo>
                    <a:pt x="0" y="191911"/>
                  </a:lnTo>
                  <a:cubicBezTo>
                    <a:pt x="0" y="141013"/>
                    <a:pt x="20219" y="92200"/>
                    <a:pt x="56209" y="56209"/>
                  </a:cubicBezTo>
                  <a:cubicBezTo>
                    <a:pt x="92200" y="20219"/>
                    <a:pt x="141013" y="0"/>
                    <a:pt x="191911" y="0"/>
                  </a:cubicBezTo>
                  <a:close/>
                </a:path>
              </a:pathLst>
            </a:custGeom>
            <a:solidFill>
              <a:srgbClr val="000000"/>
            </a:solidFill>
          </p:spPr>
        </p:sp>
        <p:sp>
          <p:nvSpPr>
            <p:cNvPr id="10" name="TextBox 10"/>
            <p:cNvSpPr txBox="1"/>
            <p:nvPr/>
          </p:nvSpPr>
          <p:spPr>
            <a:xfrm>
              <a:off x="0" y="-38100"/>
              <a:ext cx="541867" cy="1003203"/>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2830407" y="1594168"/>
            <a:ext cx="6905471" cy="1192530"/>
          </a:xfrm>
          <a:prstGeom prst="rect">
            <a:avLst/>
          </a:prstGeom>
        </p:spPr>
        <p:txBody>
          <a:bodyPr lIns="0" tIns="0" rIns="0" bIns="0" rtlCol="0" anchor="t">
            <a:spAutoFit/>
          </a:bodyPr>
          <a:lstStyle/>
          <a:p>
            <a:pPr algn="l">
              <a:lnSpc>
                <a:spcPts val="9360"/>
              </a:lnSpc>
            </a:pPr>
            <a:r>
              <a:rPr lang="en-US" sz="8000">
                <a:solidFill>
                  <a:srgbClr val="FFFFFF"/>
                </a:solidFill>
                <a:latin typeface="HK Grotesk Bold"/>
              </a:rPr>
              <a:t>SOCIAL CLASS</a:t>
            </a:r>
          </a:p>
        </p:txBody>
      </p:sp>
      <p:sp>
        <p:nvSpPr>
          <p:cNvPr id="12" name="TextBox 12"/>
          <p:cNvSpPr txBox="1"/>
          <p:nvPr/>
        </p:nvSpPr>
        <p:spPr>
          <a:xfrm>
            <a:off x="1808428" y="2796223"/>
            <a:ext cx="7927450" cy="1189284"/>
          </a:xfrm>
          <a:prstGeom prst="rect">
            <a:avLst/>
          </a:prstGeom>
        </p:spPr>
        <p:txBody>
          <a:bodyPr lIns="0" tIns="0" rIns="0" bIns="0" rtlCol="0" anchor="t">
            <a:spAutoFit/>
          </a:bodyPr>
          <a:lstStyle/>
          <a:p>
            <a:pPr algn="r">
              <a:lnSpc>
                <a:spcPts val="3223"/>
              </a:lnSpc>
            </a:pPr>
            <a:r>
              <a:rPr lang="en-US" sz="2302">
                <a:solidFill>
                  <a:srgbClr val="FFFFFF"/>
                </a:solidFill>
                <a:latin typeface="Open Sans"/>
              </a:rPr>
              <a:t>Social class is a hierarchical structure that influences social mobility and resource access. It is based on wealth, occupation, and prestige. </a:t>
            </a:r>
          </a:p>
        </p:txBody>
      </p:sp>
      <p:sp>
        <p:nvSpPr>
          <p:cNvPr id="13" name="TextBox 13"/>
          <p:cNvSpPr txBox="1"/>
          <p:nvPr/>
        </p:nvSpPr>
        <p:spPr>
          <a:xfrm>
            <a:off x="3944598" y="5546301"/>
            <a:ext cx="5439916" cy="3265669"/>
          </a:xfrm>
          <a:prstGeom prst="rect">
            <a:avLst/>
          </a:prstGeom>
        </p:spPr>
        <p:txBody>
          <a:bodyPr lIns="0" tIns="0" rIns="0" bIns="0" rtlCol="0" anchor="t">
            <a:spAutoFit/>
          </a:bodyPr>
          <a:lstStyle/>
          <a:p>
            <a:pPr algn="l">
              <a:lnSpc>
                <a:spcPts val="3227"/>
              </a:lnSpc>
            </a:pPr>
            <a:r>
              <a:rPr lang="en-US" sz="2305">
                <a:solidFill>
                  <a:srgbClr val="FFFFFF">
                    <a:alpha val="80784"/>
                  </a:srgbClr>
                </a:solidFill>
                <a:latin typeface="Open Sans"/>
              </a:rPr>
              <a:t>The working class, bourgeoisie (middle class), and aristocracy have historically made up French social class. These social classes maintain social </a:t>
            </a:r>
          </a:p>
          <a:p>
            <a:pPr algn="l">
              <a:lnSpc>
                <a:spcPts val="3227"/>
              </a:lnSpc>
            </a:pPr>
            <a:r>
              <a:rPr lang="en-US" sz="2305">
                <a:solidFill>
                  <a:srgbClr val="FFFFFF">
                    <a:alpha val="80784"/>
                  </a:srgbClr>
                </a:solidFill>
                <a:latin typeface="Open Sans"/>
              </a:rPr>
              <a:t>stratification and inequality </a:t>
            </a:r>
          </a:p>
          <a:p>
            <a:pPr algn="l">
              <a:lnSpc>
                <a:spcPts val="3227"/>
              </a:lnSpc>
            </a:pPr>
            <a:r>
              <a:rPr lang="en-US" sz="2305">
                <a:solidFill>
                  <a:srgbClr val="FFFFFF">
                    <a:alpha val="80784"/>
                  </a:srgbClr>
                </a:solidFill>
                <a:latin typeface="Open Sans"/>
              </a:rPr>
              <a:t>by influencing education,</a:t>
            </a:r>
          </a:p>
          <a:p>
            <a:pPr algn="l">
              <a:lnSpc>
                <a:spcPts val="3227"/>
              </a:lnSpc>
            </a:pPr>
            <a:r>
              <a:rPr lang="en-US" sz="2305">
                <a:solidFill>
                  <a:srgbClr val="FFFFFF">
                    <a:alpha val="80784"/>
                  </a:srgbClr>
                </a:solidFill>
                <a:latin typeface="Open Sans"/>
              </a:rPr>
              <a:t>culture, and lifestyle</a:t>
            </a:r>
          </a:p>
          <a:p>
            <a:pPr algn="l">
              <a:lnSpc>
                <a:spcPts val="3227"/>
              </a:lnSpc>
            </a:pPr>
            <a:r>
              <a:rPr lang="en-US" sz="2305">
                <a:solidFill>
                  <a:srgbClr val="FFFFFF">
                    <a:alpha val="80784"/>
                  </a:srgbClr>
                </a:solidFill>
                <a:latin typeface="Open Sans"/>
              </a:rPr>
              <a:t>choices.</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EBE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146611"/>
            <a:ext cx="9569808" cy="4971974"/>
            <a:chOff x="0" y="0"/>
            <a:chExt cx="2520443" cy="1309491"/>
          </a:xfrm>
        </p:grpSpPr>
        <p:sp>
          <p:nvSpPr>
            <p:cNvPr id="3" name="Freeform 3"/>
            <p:cNvSpPr/>
            <p:nvPr/>
          </p:nvSpPr>
          <p:spPr>
            <a:xfrm>
              <a:off x="0" y="0"/>
              <a:ext cx="2520443" cy="1309491"/>
            </a:xfrm>
            <a:custGeom>
              <a:avLst/>
              <a:gdLst/>
              <a:ahLst/>
              <a:cxnLst/>
              <a:rect l="l" t="t" r="r" b="b"/>
              <a:pathLst>
                <a:path w="2520443" h="1309491">
                  <a:moveTo>
                    <a:pt x="40450" y="0"/>
                  </a:moveTo>
                  <a:lnTo>
                    <a:pt x="2479994" y="0"/>
                  </a:lnTo>
                  <a:cubicBezTo>
                    <a:pt x="2490721" y="0"/>
                    <a:pt x="2501010" y="4262"/>
                    <a:pt x="2508596" y="11847"/>
                  </a:cubicBezTo>
                  <a:cubicBezTo>
                    <a:pt x="2516182" y="19433"/>
                    <a:pt x="2520443" y="29722"/>
                    <a:pt x="2520443" y="40450"/>
                  </a:cubicBezTo>
                  <a:lnTo>
                    <a:pt x="2520443" y="1269041"/>
                  </a:lnTo>
                  <a:cubicBezTo>
                    <a:pt x="2520443" y="1291381"/>
                    <a:pt x="2502333" y="1309491"/>
                    <a:pt x="2479994" y="1309491"/>
                  </a:cubicBezTo>
                  <a:lnTo>
                    <a:pt x="40450" y="1309491"/>
                  </a:lnTo>
                  <a:cubicBezTo>
                    <a:pt x="18110" y="1309491"/>
                    <a:pt x="0" y="1291381"/>
                    <a:pt x="0" y="1269041"/>
                  </a:cubicBezTo>
                  <a:lnTo>
                    <a:pt x="0" y="40450"/>
                  </a:lnTo>
                  <a:cubicBezTo>
                    <a:pt x="0" y="18110"/>
                    <a:pt x="18110" y="0"/>
                    <a:pt x="40450" y="0"/>
                  </a:cubicBezTo>
                  <a:close/>
                </a:path>
              </a:pathLst>
            </a:custGeom>
            <a:solidFill>
              <a:srgbClr val="000000"/>
            </a:solidFill>
          </p:spPr>
        </p:sp>
        <p:sp>
          <p:nvSpPr>
            <p:cNvPr id="4" name="TextBox 4"/>
            <p:cNvSpPr txBox="1"/>
            <p:nvPr/>
          </p:nvSpPr>
          <p:spPr>
            <a:xfrm>
              <a:off x="0" y="-38100"/>
              <a:ext cx="2520443" cy="1347591"/>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1423729" y="1146611"/>
            <a:ext cx="5835571" cy="4855713"/>
            <a:chOff x="0" y="0"/>
            <a:chExt cx="912202" cy="759033"/>
          </a:xfrm>
        </p:grpSpPr>
        <p:sp>
          <p:nvSpPr>
            <p:cNvPr id="6" name="Freeform 6"/>
            <p:cNvSpPr/>
            <p:nvPr/>
          </p:nvSpPr>
          <p:spPr>
            <a:xfrm>
              <a:off x="54021" y="75057"/>
              <a:ext cx="804160" cy="683976"/>
            </a:xfrm>
            <a:custGeom>
              <a:avLst/>
              <a:gdLst/>
              <a:ahLst/>
              <a:cxnLst/>
              <a:rect l="l" t="t" r="r" b="b"/>
              <a:pathLst>
                <a:path w="804160" h="683976">
                  <a:moveTo>
                    <a:pt x="470412" y="38660"/>
                  </a:moveTo>
                  <a:lnTo>
                    <a:pt x="789849" y="570259"/>
                  </a:lnTo>
                  <a:cubicBezTo>
                    <a:pt x="803781" y="593445"/>
                    <a:pt x="804160" y="622334"/>
                    <a:pt x="790840" y="645878"/>
                  </a:cubicBezTo>
                  <a:cubicBezTo>
                    <a:pt x="777521" y="669421"/>
                    <a:pt x="752563" y="683976"/>
                    <a:pt x="725513" y="683976"/>
                  </a:cubicBezTo>
                  <a:lnTo>
                    <a:pt x="78647" y="683976"/>
                  </a:lnTo>
                  <a:cubicBezTo>
                    <a:pt x="51597" y="683976"/>
                    <a:pt x="26639" y="669421"/>
                    <a:pt x="13320" y="645878"/>
                  </a:cubicBezTo>
                  <a:cubicBezTo>
                    <a:pt x="0" y="622334"/>
                    <a:pt x="379" y="593445"/>
                    <a:pt x="14311" y="570259"/>
                  </a:cubicBezTo>
                  <a:lnTo>
                    <a:pt x="333748" y="38660"/>
                  </a:lnTo>
                  <a:cubicBezTo>
                    <a:pt x="348161" y="14673"/>
                    <a:pt x="374096" y="0"/>
                    <a:pt x="402080" y="0"/>
                  </a:cubicBezTo>
                  <a:cubicBezTo>
                    <a:pt x="430064" y="0"/>
                    <a:pt x="455999" y="14673"/>
                    <a:pt x="470412" y="38660"/>
                  </a:cubicBezTo>
                  <a:close/>
                </a:path>
              </a:pathLst>
            </a:custGeom>
            <a:blipFill>
              <a:blip r:embed="rId3"/>
              <a:stretch>
                <a:fillRect l="-13359" t="1342" r="-13359" b="-16347"/>
              </a:stretch>
            </a:blipFill>
          </p:spPr>
        </p:sp>
      </p:grpSp>
      <p:grpSp>
        <p:nvGrpSpPr>
          <p:cNvPr id="7" name="Group 7"/>
          <p:cNvGrpSpPr/>
          <p:nvPr/>
        </p:nvGrpSpPr>
        <p:grpSpPr>
          <a:xfrm rot="3389520">
            <a:off x="15499078" y="478585"/>
            <a:ext cx="2222427" cy="1944624"/>
            <a:chOff x="0" y="0"/>
            <a:chExt cx="812800" cy="711200"/>
          </a:xfrm>
        </p:grpSpPr>
        <p:sp>
          <p:nvSpPr>
            <p:cNvPr id="8" name="Freeform 8"/>
            <p:cNvSpPr/>
            <p:nvPr/>
          </p:nvSpPr>
          <p:spPr>
            <a:xfrm>
              <a:off x="68539" y="101079"/>
              <a:ext cx="675721" cy="610121"/>
            </a:xfrm>
            <a:custGeom>
              <a:avLst/>
              <a:gdLst/>
              <a:ahLst/>
              <a:cxnLst/>
              <a:rect l="l" t="t" r="r" b="b"/>
              <a:pathLst>
                <a:path w="675721" h="610121">
                  <a:moveTo>
                    <a:pt x="424277" y="50149"/>
                  </a:moveTo>
                  <a:lnTo>
                    <a:pt x="657845" y="458893"/>
                  </a:lnTo>
                  <a:cubicBezTo>
                    <a:pt x="675722" y="490177"/>
                    <a:pt x="675593" y="528612"/>
                    <a:pt x="657508" y="559776"/>
                  </a:cubicBezTo>
                  <a:cubicBezTo>
                    <a:pt x="639423" y="590940"/>
                    <a:pt x="606116" y="610121"/>
                    <a:pt x="570084" y="610121"/>
                  </a:cubicBezTo>
                  <a:lnTo>
                    <a:pt x="105638" y="610121"/>
                  </a:lnTo>
                  <a:cubicBezTo>
                    <a:pt x="69607" y="610121"/>
                    <a:pt x="36299" y="590940"/>
                    <a:pt x="18214" y="559776"/>
                  </a:cubicBezTo>
                  <a:cubicBezTo>
                    <a:pt x="129" y="528612"/>
                    <a:pt x="0" y="490177"/>
                    <a:pt x="17877" y="458893"/>
                  </a:cubicBezTo>
                  <a:lnTo>
                    <a:pt x="251445" y="50149"/>
                  </a:lnTo>
                  <a:cubicBezTo>
                    <a:pt x="269166" y="19138"/>
                    <a:pt x="302144" y="0"/>
                    <a:pt x="337861" y="0"/>
                  </a:cubicBezTo>
                  <a:cubicBezTo>
                    <a:pt x="373578" y="0"/>
                    <a:pt x="406557" y="19138"/>
                    <a:pt x="424277" y="50149"/>
                  </a:cubicBezTo>
                  <a:close/>
                </a:path>
              </a:pathLst>
            </a:custGeom>
            <a:solidFill>
              <a:srgbClr val="000000"/>
            </a:solidFill>
          </p:spPr>
        </p:sp>
        <p:sp>
          <p:nvSpPr>
            <p:cNvPr id="9" name="TextBox 9"/>
            <p:cNvSpPr txBox="1"/>
            <p:nvPr/>
          </p:nvSpPr>
          <p:spPr>
            <a:xfrm>
              <a:off x="127000" y="292100"/>
              <a:ext cx="558800" cy="368300"/>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rot="3578670">
            <a:off x="7855726" y="-260572"/>
            <a:ext cx="6315400" cy="5525975"/>
            <a:chOff x="0" y="0"/>
            <a:chExt cx="812800" cy="711200"/>
          </a:xfrm>
        </p:grpSpPr>
        <p:sp>
          <p:nvSpPr>
            <p:cNvPr id="11" name="Freeform 11"/>
            <p:cNvSpPr/>
            <p:nvPr/>
          </p:nvSpPr>
          <p:spPr>
            <a:xfrm>
              <a:off x="48239" y="71141"/>
              <a:ext cx="716322" cy="640059"/>
            </a:xfrm>
            <a:custGeom>
              <a:avLst/>
              <a:gdLst/>
              <a:ahLst/>
              <a:cxnLst/>
              <a:rect l="l" t="t" r="r" b="b"/>
              <a:pathLst>
                <a:path w="716322" h="640059">
                  <a:moveTo>
                    <a:pt x="418982" y="35295"/>
                  </a:moveTo>
                  <a:lnTo>
                    <a:pt x="703740" y="533623"/>
                  </a:lnTo>
                  <a:cubicBezTo>
                    <a:pt x="716322" y="555641"/>
                    <a:pt x="716232" y="582692"/>
                    <a:pt x="703503" y="604626"/>
                  </a:cubicBezTo>
                  <a:cubicBezTo>
                    <a:pt x="690775" y="626559"/>
                    <a:pt x="667333" y="640059"/>
                    <a:pt x="641973" y="640059"/>
                  </a:cubicBezTo>
                  <a:lnTo>
                    <a:pt x="74349" y="640059"/>
                  </a:lnTo>
                  <a:cubicBezTo>
                    <a:pt x="48989" y="640059"/>
                    <a:pt x="25547" y="626559"/>
                    <a:pt x="12819" y="604626"/>
                  </a:cubicBezTo>
                  <a:cubicBezTo>
                    <a:pt x="90" y="582692"/>
                    <a:pt x="0" y="555641"/>
                    <a:pt x="12582" y="533623"/>
                  </a:cubicBezTo>
                  <a:lnTo>
                    <a:pt x="297340" y="35295"/>
                  </a:lnTo>
                  <a:cubicBezTo>
                    <a:pt x="309812" y="13469"/>
                    <a:pt x="333023" y="0"/>
                    <a:pt x="358161" y="0"/>
                  </a:cubicBezTo>
                  <a:cubicBezTo>
                    <a:pt x="383299" y="0"/>
                    <a:pt x="406510" y="13469"/>
                    <a:pt x="418982" y="35295"/>
                  </a:cubicBezTo>
                  <a:close/>
                </a:path>
              </a:pathLst>
            </a:custGeom>
            <a:solidFill>
              <a:srgbClr val="000000"/>
            </a:solidFill>
            <a:ln cap="rnd">
              <a:noFill/>
              <a:prstDash val="solid"/>
              <a:round/>
            </a:ln>
          </p:spPr>
        </p:sp>
        <p:sp>
          <p:nvSpPr>
            <p:cNvPr id="12" name="TextBox 12"/>
            <p:cNvSpPr txBox="1"/>
            <p:nvPr/>
          </p:nvSpPr>
          <p:spPr>
            <a:xfrm>
              <a:off x="127000" y="292100"/>
              <a:ext cx="558800" cy="368300"/>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a:off x="1028700" y="6652103"/>
            <a:ext cx="9322405" cy="2606197"/>
            <a:chOff x="0" y="0"/>
            <a:chExt cx="1444284" cy="403768"/>
          </a:xfrm>
        </p:grpSpPr>
        <p:sp>
          <p:nvSpPr>
            <p:cNvPr id="14" name="Freeform 14"/>
            <p:cNvSpPr/>
            <p:nvPr/>
          </p:nvSpPr>
          <p:spPr>
            <a:xfrm>
              <a:off x="0" y="0"/>
              <a:ext cx="1444284" cy="403768"/>
            </a:xfrm>
            <a:custGeom>
              <a:avLst/>
              <a:gdLst/>
              <a:ahLst/>
              <a:cxnLst/>
              <a:rect l="l" t="t" r="r" b="b"/>
              <a:pathLst>
                <a:path w="1444284" h="403768">
                  <a:moveTo>
                    <a:pt x="48997" y="0"/>
                  </a:moveTo>
                  <a:lnTo>
                    <a:pt x="1395287" y="0"/>
                  </a:lnTo>
                  <a:cubicBezTo>
                    <a:pt x="1422348" y="0"/>
                    <a:pt x="1444284" y="21937"/>
                    <a:pt x="1444284" y="48997"/>
                  </a:cubicBezTo>
                  <a:lnTo>
                    <a:pt x="1444284" y="354771"/>
                  </a:lnTo>
                  <a:cubicBezTo>
                    <a:pt x="1444284" y="381831"/>
                    <a:pt x="1422348" y="403768"/>
                    <a:pt x="1395287" y="403768"/>
                  </a:cubicBezTo>
                  <a:lnTo>
                    <a:pt x="48997" y="403768"/>
                  </a:lnTo>
                  <a:cubicBezTo>
                    <a:pt x="21937" y="403768"/>
                    <a:pt x="0" y="381831"/>
                    <a:pt x="0" y="354771"/>
                  </a:cubicBezTo>
                  <a:lnTo>
                    <a:pt x="0" y="48997"/>
                  </a:lnTo>
                  <a:cubicBezTo>
                    <a:pt x="0" y="21937"/>
                    <a:pt x="21937" y="0"/>
                    <a:pt x="48997" y="0"/>
                  </a:cubicBezTo>
                  <a:close/>
                </a:path>
              </a:pathLst>
            </a:custGeom>
            <a:blipFill>
              <a:blip r:embed="rId4"/>
              <a:stretch>
                <a:fillRect t="-69159" b="-69159"/>
              </a:stretch>
            </a:blipFill>
          </p:spPr>
        </p:sp>
      </p:grpSp>
      <p:grpSp>
        <p:nvGrpSpPr>
          <p:cNvPr id="15" name="Group 15"/>
          <p:cNvGrpSpPr/>
          <p:nvPr/>
        </p:nvGrpSpPr>
        <p:grpSpPr>
          <a:xfrm>
            <a:off x="11013426" y="6652103"/>
            <a:ext cx="6245874" cy="2606197"/>
            <a:chOff x="0" y="0"/>
            <a:chExt cx="967649" cy="403768"/>
          </a:xfrm>
        </p:grpSpPr>
        <p:sp>
          <p:nvSpPr>
            <p:cNvPr id="16" name="Freeform 16"/>
            <p:cNvSpPr/>
            <p:nvPr/>
          </p:nvSpPr>
          <p:spPr>
            <a:xfrm>
              <a:off x="0" y="0"/>
              <a:ext cx="967649" cy="403768"/>
            </a:xfrm>
            <a:custGeom>
              <a:avLst/>
              <a:gdLst/>
              <a:ahLst/>
              <a:cxnLst/>
              <a:rect l="l" t="t" r="r" b="b"/>
              <a:pathLst>
                <a:path w="967649" h="403768">
                  <a:moveTo>
                    <a:pt x="73132" y="0"/>
                  </a:moveTo>
                  <a:lnTo>
                    <a:pt x="894517" y="0"/>
                  </a:lnTo>
                  <a:cubicBezTo>
                    <a:pt x="934907" y="0"/>
                    <a:pt x="967649" y="32742"/>
                    <a:pt x="967649" y="73132"/>
                  </a:cubicBezTo>
                  <a:lnTo>
                    <a:pt x="967649" y="330636"/>
                  </a:lnTo>
                  <a:cubicBezTo>
                    <a:pt x="967649" y="350032"/>
                    <a:pt x="959944" y="368633"/>
                    <a:pt x="946229" y="382348"/>
                  </a:cubicBezTo>
                  <a:cubicBezTo>
                    <a:pt x="932514" y="396063"/>
                    <a:pt x="913913" y="403768"/>
                    <a:pt x="894517" y="403768"/>
                  </a:cubicBezTo>
                  <a:lnTo>
                    <a:pt x="73132" y="403768"/>
                  </a:lnTo>
                  <a:cubicBezTo>
                    <a:pt x="53736" y="403768"/>
                    <a:pt x="35135" y="396063"/>
                    <a:pt x="21420" y="382348"/>
                  </a:cubicBezTo>
                  <a:cubicBezTo>
                    <a:pt x="7705" y="368633"/>
                    <a:pt x="0" y="350032"/>
                    <a:pt x="0" y="330636"/>
                  </a:cubicBezTo>
                  <a:lnTo>
                    <a:pt x="0" y="73132"/>
                  </a:lnTo>
                  <a:cubicBezTo>
                    <a:pt x="0" y="53736"/>
                    <a:pt x="7705" y="35135"/>
                    <a:pt x="21420" y="21420"/>
                  </a:cubicBezTo>
                  <a:cubicBezTo>
                    <a:pt x="35135" y="7705"/>
                    <a:pt x="53736" y="0"/>
                    <a:pt x="73132" y="0"/>
                  </a:cubicBezTo>
                  <a:close/>
                </a:path>
              </a:pathLst>
            </a:custGeom>
            <a:blipFill>
              <a:blip r:embed="rId5"/>
              <a:stretch>
                <a:fillRect t="-17402" b="-17402"/>
              </a:stretch>
            </a:blipFill>
          </p:spPr>
        </p:sp>
      </p:grpSp>
      <p:sp>
        <p:nvSpPr>
          <p:cNvPr id="17" name="TextBox 17"/>
          <p:cNvSpPr txBox="1"/>
          <p:nvPr/>
        </p:nvSpPr>
        <p:spPr>
          <a:xfrm>
            <a:off x="1354400" y="1661205"/>
            <a:ext cx="3649917" cy="625710"/>
          </a:xfrm>
          <a:prstGeom prst="rect">
            <a:avLst/>
          </a:prstGeom>
        </p:spPr>
        <p:txBody>
          <a:bodyPr lIns="0" tIns="0" rIns="0" bIns="0" rtlCol="0" anchor="t">
            <a:spAutoFit/>
          </a:bodyPr>
          <a:lstStyle/>
          <a:p>
            <a:pPr algn="l">
              <a:lnSpc>
                <a:spcPts val="4947"/>
              </a:lnSpc>
            </a:pPr>
            <a:r>
              <a:rPr lang="en-US" sz="4228">
                <a:solidFill>
                  <a:srgbClr val="FFFFFF"/>
                </a:solidFill>
                <a:latin typeface="HK Grotesk Bold"/>
              </a:rPr>
              <a:t>H</a:t>
            </a:r>
            <a:r>
              <a:rPr lang="en-US" sz="4228">
                <a:solidFill>
                  <a:srgbClr val="FFFFFF"/>
                </a:solidFill>
                <a:latin typeface="HK Grotesk"/>
              </a:rPr>
              <a:t>IGH CLASS</a:t>
            </a:r>
          </a:p>
        </p:txBody>
      </p:sp>
      <p:sp>
        <p:nvSpPr>
          <p:cNvPr id="18" name="TextBox 18"/>
          <p:cNvSpPr txBox="1"/>
          <p:nvPr/>
        </p:nvSpPr>
        <p:spPr>
          <a:xfrm>
            <a:off x="1354400" y="2483365"/>
            <a:ext cx="9950773" cy="789234"/>
          </a:xfrm>
          <a:prstGeom prst="rect">
            <a:avLst/>
          </a:prstGeom>
        </p:spPr>
        <p:txBody>
          <a:bodyPr lIns="0" tIns="0" rIns="0" bIns="0" rtlCol="0" anchor="t">
            <a:spAutoFit/>
          </a:bodyPr>
          <a:lstStyle/>
          <a:p>
            <a:pPr algn="just">
              <a:lnSpc>
                <a:spcPts val="3223"/>
              </a:lnSpc>
            </a:pPr>
            <a:r>
              <a:rPr lang="en-US" sz="2302">
                <a:solidFill>
                  <a:srgbClr val="FFFFFF"/>
                </a:solidFill>
                <a:latin typeface="Open Sans"/>
              </a:rPr>
              <a:t>The high class, or elite, comprises wealthy individuals and families with high social prestige and influential positions.</a:t>
            </a:r>
          </a:p>
        </p:txBody>
      </p:sp>
      <p:sp>
        <p:nvSpPr>
          <p:cNvPr id="19" name="TextBox 19"/>
          <p:cNvSpPr txBox="1"/>
          <p:nvPr/>
        </p:nvSpPr>
        <p:spPr>
          <a:xfrm>
            <a:off x="1354400" y="4294672"/>
            <a:ext cx="8996705" cy="1217794"/>
          </a:xfrm>
          <a:prstGeom prst="rect">
            <a:avLst/>
          </a:prstGeom>
        </p:spPr>
        <p:txBody>
          <a:bodyPr lIns="0" tIns="0" rIns="0" bIns="0" rtlCol="0" anchor="t">
            <a:spAutoFit/>
          </a:bodyPr>
          <a:lstStyle/>
          <a:p>
            <a:pPr algn="l">
              <a:lnSpc>
                <a:spcPts val="3227"/>
              </a:lnSpc>
            </a:pPr>
            <a:r>
              <a:rPr lang="en-US" sz="2305">
                <a:solidFill>
                  <a:srgbClr val="FFFFFF">
                    <a:alpha val="80784"/>
                  </a:srgbClr>
                </a:solidFill>
                <a:latin typeface="Open Sans"/>
              </a:rPr>
              <a:t>The upper class in France consists of political figures, corporate tycoons, and affluent families who live in affluent districts and have access to private schools and cultural activities.</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0EBE3"/>
        </a:solidFill>
        <a:effectLst/>
      </p:bgPr>
    </p:bg>
    <p:spTree>
      <p:nvGrpSpPr>
        <p:cNvPr id="1" name=""/>
        <p:cNvGrpSpPr/>
        <p:nvPr/>
      </p:nvGrpSpPr>
      <p:grpSpPr>
        <a:xfrm>
          <a:off x="0" y="0"/>
          <a:ext cx="0" cy="0"/>
          <a:chOff x="0" y="0"/>
          <a:chExt cx="0" cy="0"/>
        </a:xfrm>
      </p:grpSpPr>
      <p:grpSp>
        <p:nvGrpSpPr>
          <p:cNvPr id="2" name="Group 2"/>
          <p:cNvGrpSpPr/>
          <p:nvPr/>
        </p:nvGrpSpPr>
        <p:grpSpPr>
          <a:xfrm rot="7196608">
            <a:off x="1260586" y="7926029"/>
            <a:ext cx="1802115" cy="1576851"/>
            <a:chOff x="0" y="0"/>
            <a:chExt cx="812800" cy="711200"/>
          </a:xfrm>
        </p:grpSpPr>
        <p:sp>
          <p:nvSpPr>
            <p:cNvPr id="3" name="Freeform 3"/>
            <p:cNvSpPr/>
            <p:nvPr/>
          </p:nvSpPr>
          <p:spPr>
            <a:xfrm>
              <a:off x="84525" y="124654"/>
              <a:ext cx="643750" cy="586546"/>
            </a:xfrm>
            <a:custGeom>
              <a:avLst/>
              <a:gdLst/>
              <a:ahLst/>
              <a:cxnLst/>
              <a:rect l="l" t="t" r="r" b="b"/>
              <a:pathLst>
                <a:path w="643750" h="586546">
                  <a:moveTo>
                    <a:pt x="428446" y="61845"/>
                  </a:moveTo>
                  <a:lnTo>
                    <a:pt x="621704" y="400047"/>
                  </a:lnTo>
                  <a:cubicBezTo>
                    <a:pt x="643750" y="438627"/>
                    <a:pt x="643592" y="486027"/>
                    <a:pt x="621288" y="524459"/>
                  </a:cubicBezTo>
                  <a:cubicBezTo>
                    <a:pt x="598985" y="562892"/>
                    <a:pt x="557909" y="586546"/>
                    <a:pt x="513474" y="586546"/>
                  </a:cubicBezTo>
                  <a:lnTo>
                    <a:pt x="130276" y="586546"/>
                  </a:lnTo>
                  <a:cubicBezTo>
                    <a:pt x="85841" y="586546"/>
                    <a:pt x="44765" y="562892"/>
                    <a:pt x="22462" y="524459"/>
                  </a:cubicBezTo>
                  <a:cubicBezTo>
                    <a:pt x="158" y="486027"/>
                    <a:pt x="0" y="438627"/>
                    <a:pt x="22046" y="400047"/>
                  </a:cubicBezTo>
                  <a:lnTo>
                    <a:pt x="215304" y="61845"/>
                  </a:lnTo>
                  <a:cubicBezTo>
                    <a:pt x="237157" y="23602"/>
                    <a:pt x="277828" y="0"/>
                    <a:pt x="321875" y="0"/>
                  </a:cubicBezTo>
                  <a:cubicBezTo>
                    <a:pt x="365922" y="0"/>
                    <a:pt x="406593" y="23602"/>
                    <a:pt x="428446" y="61845"/>
                  </a:cubicBezTo>
                  <a:close/>
                </a:path>
              </a:pathLst>
            </a:custGeom>
            <a:solidFill>
              <a:srgbClr val="000000"/>
            </a:solidFill>
          </p:spPr>
        </p:sp>
        <p:sp>
          <p:nvSpPr>
            <p:cNvPr id="4" name="TextBox 4"/>
            <p:cNvSpPr txBox="1"/>
            <p:nvPr/>
          </p:nvSpPr>
          <p:spPr>
            <a:xfrm>
              <a:off x="127000" y="292100"/>
              <a:ext cx="558800" cy="368300"/>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rot="-10800000">
            <a:off x="3294588" y="3834089"/>
            <a:ext cx="13964712" cy="8242226"/>
            <a:chOff x="0" y="0"/>
            <a:chExt cx="18619617" cy="10989634"/>
          </a:xfrm>
        </p:grpSpPr>
        <p:grpSp>
          <p:nvGrpSpPr>
            <p:cNvPr id="6" name="Group 6"/>
            <p:cNvGrpSpPr/>
            <p:nvPr/>
          </p:nvGrpSpPr>
          <p:grpSpPr>
            <a:xfrm>
              <a:off x="0" y="3687078"/>
              <a:ext cx="12759743" cy="6629298"/>
              <a:chOff x="0" y="0"/>
              <a:chExt cx="2520443" cy="1309491"/>
            </a:xfrm>
          </p:grpSpPr>
          <p:sp>
            <p:nvSpPr>
              <p:cNvPr id="7" name="Freeform 7"/>
              <p:cNvSpPr/>
              <p:nvPr/>
            </p:nvSpPr>
            <p:spPr>
              <a:xfrm>
                <a:off x="0" y="0"/>
                <a:ext cx="2520443" cy="1309491"/>
              </a:xfrm>
              <a:custGeom>
                <a:avLst/>
                <a:gdLst/>
                <a:ahLst/>
                <a:cxnLst/>
                <a:rect l="l" t="t" r="r" b="b"/>
                <a:pathLst>
                  <a:path w="2520443" h="1309491">
                    <a:moveTo>
                      <a:pt x="40450" y="0"/>
                    </a:moveTo>
                    <a:lnTo>
                      <a:pt x="2479994" y="0"/>
                    </a:lnTo>
                    <a:cubicBezTo>
                      <a:pt x="2490721" y="0"/>
                      <a:pt x="2501010" y="4262"/>
                      <a:pt x="2508596" y="11847"/>
                    </a:cubicBezTo>
                    <a:cubicBezTo>
                      <a:pt x="2516182" y="19433"/>
                      <a:pt x="2520443" y="29722"/>
                      <a:pt x="2520443" y="40450"/>
                    </a:cubicBezTo>
                    <a:lnTo>
                      <a:pt x="2520443" y="1269041"/>
                    </a:lnTo>
                    <a:cubicBezTo>
                      <a:pt x="2520443" y="1291381"/>
                      <a:pt x="2502333" y="1309491"/>
                      <a:pt x="2479994" y="1309491"/>
                    </a:cubicBezTo>
                    <a:lnTo>
                      <a:pt x="40450" y="1309491"/>
                    </a:lnTo>
                    <a:cubicBezTo>
                      <a:pt x="18110" y="1309491"/>
                      <a:pt x="0" y="1291381"/>
                      <a:pt x="0" y="1269041"/>
                    </a:cubicBezTo>
                    <a:lnTo>
                      <a:pt x="0" y="40450"/>
                    </a:lnTo>
                    <a:cubicBezTo>
                      <a:pt x="0" y="18110"/>
                      <a:pt x="18110" y="0"/>
                      <a:pt x="40450" y="0"/>
                    </a:cubicBezTo>
                    <a:close/>
                  </a:path>
                </a:pathLst>
              </a:custGeom>
              <a:solidFill>
                <a:srgbClr val="000000"/>
              </a:solidFill>
            </p:spPr>
          </p:sp>
          <p:sp>
            <p:nvSpPr>
              <p:cNvPr id="8" name="TextBox 8"/>
              <p:cNvSpPr txBox="1"/>
              <p:nvPr/>
            </p:nvSpPr>
            <p:spPr>
              <a:xfrm>
                <a:off x="0" y="-38100"/>
                <a:ext cx="2520443" cy="1347591"/>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rot="3578670">
              <a:off x="9102702" y="1810834"/>
              <a:ext cx="8420533" cy="7367966"/>
              <a:chOff x="0" y="0"/>
              <a:chExt cx="812800" cy="711200"/>
            </a:xfrm>
          </p:grpSpPr>
          <p:sp>
            <p:nvSpPr>
              <p:cNvPr id="10" name="Freeform 10"/>
              <p:cNvSpPr/>
              <p:nvPr/>
            </p:nvSpPr>
            <p:spPr>
              <a:xfrm>
                <a:off x="48239" y="71141"/>
                <a:ext cx="716322" cy="640059"/>
              </a:xfrm>
              <a:custGeom>
                <a:avLst/>
                <a:gdLst/>
                <a:ahLst/>
                <a:cxnLst/>
                <a:rect l="l" t="t" r="r" b="b"/>
                <a:pathLst>
                  <a:path w="716322" h="640059">
                    <a:moveTo>
                      <a:pt x="418982" y="35295"/>
                    </a:moveTo>
                    <a:lnTo>
                      <a:pt x="703740" y="533623"/>
                    </a:lnTo>
                    <a:cubicBezTo>
                      <a:pt x="716322" y="555641"/>
                      <a:pt x="716232" y="582692"/>
                      <a:pt x="703503" y="604626"/>
                    </a:cubicBezTo>
                    <a:cubicBezTo>
                      <a:pt x="690775" y="626559"/>
                      <a:pt x="667333" y="640059"/>
                      <a:pt x="641973" y="640059"/>
                    </a:cubicBezTo>
                    <a:lnTo>
                      <a:pt x="74349" y="640059"/>
                    </a:lnTo>
                    <a:cubicBezTo>
                      <a:pt x="48989" y="640059"/>
                      <a:pt x="25547" y="626559"/>
                      <a:pt x="12819" y="604626"/>
                    </a:cubicBezTo>
                    <a:cubicBezTo>
                      <a:pt x="90" y="582692"/>
                      <a:pt x="0" y="555641"/>
                      <a:pt x="12582" y="533623"/>
                    </a:cubicBezTo>
                    <a:lnTo>
                      <a:pt x="297340" y="35295"/>
                    </a:lnTo>
                    <a:cubicBezTo>
                      <a:pt x="309812" y="13469"/>
                      <a:pt x="333023" y="0"/>
                      <a:pt x="358161" y="0"/>
                    </a:cubicBezTo>
                    <a:cubicBezTo>
                      <a:pt x="383299" y="0"/>
                      <a:pt x="406510" y="13469"/>
                      <a:pt x="418982" y="35295"/>
                    </a:cubicBezTo>
                    <a:close/>
                  </a:path>
                </a:pathLst>
              </a:custGeom>
              <a:solidFill>
                <a:srgbClr val="000000"/>
              </a:solidFill>
              <a:ln cap="rnd">
                <a:noFill/>
                <a:prstDash val="solid"/>
                <a:round/>
              </a:ln>
            </p:spPr>
          </p:sp>
          <p:sp>
            <p:nvSpPr>
              <p:cNvPr id="11" name="TextBox 11"/>
              <p:cNvSpPr txBox="1"/>
              <p:nvPr/>
            </p:nvSpPr>
            <p:spPr>
              <a:xfrm>
                <a:off x="127000" y="292100"/>
                <a:ext cx="558800" cy="368300"/>
              </a:xfrm>
              <a:prstGeom prst="rect">
                <a:avLst/>
              </a:prstGeom>
            </p:spPr>
            <p:txBody>
              <a:bodyPr lIns="50800" tIns="50800" rIns="50800" bIns="50800" rtlCol="0" anchor="ctr"/>
              <a:lstStyle/>
              <a:p>
                <a:pPr algn="ctr">
                  <a:lnSpc>
                    <a:spcPts val="3359"/>
                  </a:lnSpc>
                </a:pPr>
                <a:endParaRPr/>
              </a:p>
            </p:txBody>
          </p:sp>
        </p:grpSp>
      </p:grpSp>
      <p:grpSp>
        <p:nvGrpSpPr>
          <p:cNvPr id="12" name="Group 12"/>
          <p:cNvGrpSpPr/>
          <p:nvPr/>
        </p:nvGrpSpPr>
        <p:grpSpPr>
          <a:xfrm>
            <a:off x="1028700" y="940584"/>
            <a:ext cx="6588895" cy="2606197"/>
            <a:chOff x="0" y="0"/>
            <a:chExt cx="1020792" cy="403768"/>
          </a:xfrm>
        </p:grpSpPr>
        <p:sp>
          <p:nvSpPr>
            <p:cNvPr id="13" name="Freeform 13"/>
            <p:cNvSpPr/>
            <p:nvPr/>
          </p:nvSpPr>
          <p:spPr>
            <a:xfrm>
              <a:off x="0" y="0"/>
              <a:ext cx="1020792" cy="403768"/>
            </a:xfrm>
            <a:custGeom>
              <a:avLst/>
              <a:gdLst/>
              <a:ahLst/>
              <a:cxnLst/>
              <a:rect l="l" t="t" r="r" b="b"/>
              <a:pathLst>
                <a:path w="1020792" h="403768">
                  <a:moveTo>
                    <a:pt x="69325" y="0"/>
                  </a:moveTo>
                  <a:lnTo>
                    <a:pt x="951467" y="0"/>
                  </a:lnTo>
                  <a:cubicBezTo>
                    <a:pt x="989754" y="0"/>
                    <a:pt x="1020792" y="31038"/>
                    <a:pt x="1020792" y="69325"/>
                  </a:cubicBezTo>
                  <a:lnTo>
                    <a:pt x="1020792" y="334443"/>
                  </a:lnTo>
                  <a:cubicBezTo>
                    <a:pt x="1020792" y="372730"/>
                    <a:pt x="989754" y="403768"/>
                    <a:pt x="951467" y="403768"/>
                  </a:cubicBezTo>
                  <a:lnTo>
                    <a:pt x="69325" y="403768"/>
                  </a:lnTo>
                  <a:cubicBezTo>
                    <a:pt x="31038" y="403768"/>
                    <a:pt x="0" y="372730"/>
                    <a:pt x="0" y="334443"/>
                  </a:cubicBezTo>
                  <a:lnTo>
                    <a:pt x="0" y="69325"/>
                  </a:lnTo>
                  <a:cubicBezTo>
                    <a:pt x="0" y="31038"/>
                    <a:pt x="31038" y="0"/>
                    <a:pt x="69325" y="0"/>
                  </a:cubicBezTo>
                  <a:close/>
                </a:path>
              </a:pathLst>
            </a:custGeom>
            <a:blipFill>
              <a:blip r:embed="rId3"/>
              <a:stretch>
                <a:fillRect t="-16364" b="-16364"/>
              </a:stretch>
            </a:blipFill>
          </p:spPr>
        </p:sp>
      </p:grpSp>
      <p:grpSp>
        <p:nvGrpSpPr>
          <p:cNvPr id="14" name="Group 14"/>
          <p:cNvGrpSpPr/>
          <p:nvPr/>
        </p:nvGrpSpPr>
        <p:grpSpPr>
          <a:xfrm>
            <a:off x="13234055" y="940584"/>
            <a:ext cx="4025245" cy="2606197"/>
            <a:chOff x="0" y="0"/>
            <a:chExt cx="623616" cy="403768"/>
          </a:xfrm>
        </p:grpSpPr>
        <p:sp>
          <p:nvSpPr>
            <p:cNvPr id="15" name="Freeform 15"/>
            <p:cNvSpPr/>
            <p:nvPr/>
          </p:nvSpPr>
          <p:spPr>
            <a:xfrm>
              <a:off x="0" y="0"/>
              <a:ext cx="623616" cy="403768"/>
            </a:xfrm>
            <a:custGeom>
              <a:avLst/>
              <a:gdLst/>
              <a:ahLst/>
              <a:cxnLst/>
              <a:rect l="l" t="t" r="r" b="b"/>
              <a:pathLst>
                <a:path w="623616" h="403768">
                  <a:moveTo>
                    <a:pt x="113477" y="0"/>
                  </a:moveTo>
                  <a:lnTo>
                    <a:pt x="510139" y="0"/>
                  </a:lnTo>
                  <a:cubicBezTo>
                    <a:pt x="540235" y="0"/>
                    <a:pt x="569098" y="11956"/>
                    <a:pt x="590379" y="33237"/>
                  </a:cubicBezTo>
                  <a:cubicBezTo>
                    <a:pt x="611660" y="54518"/>
                    <a:pt x="623616" y="83381"/>
                    <a:pt x="623616" y="113477"/>
                  </a:cubicBezTo>
                  <a:lnTo>
                    <a:pt x="623616" y="290291"/>
                  </a:lnTo>
                  <a:cubicBezTo>
                    <a:pt x="623616" y="320387"/>
                    <a:pt x="611660" y="349250"/>
                    <a:pt x="590379" y="370531"/>
                  </a:cubicBezTo>
                  <a:cubicBezTo>
                    <a:pt x="569098" y="391813"/>
                    <a:pt x="540235" y="403768"/>
                    <a:pt x="510139" y="403768"/>
                  </a:cubicBezTo>
                  <a:lnTo>
                    <a:pt x="113477" y="403768"/>
                  </a:lnTo>
                  <a:cubicBezTo>
                    <a:pt x="83381" y="403768"/>
                    <a:pt x="54518" y="391813"/>
                    <a:pt x="33237" y="370531"/>
                  </a:cubicBezTo>
                  <a:cubicBezTo>
                    <a:pt x="11956" y="349250"/>
                    <a:pt x="0" y="320387"/>
                    <a:pt x="0" y="290291"/>
                  </a:cubicBezTo>
                  <a:lnTo>
                    <a:pt x="0" y="113477"/>
                  </a:lnTo>
                  <a:cubicBezTo>
                    <a:pt x="0" y="83381"/>
                    <a:pt x="11956" y="54518"/>
                    <a:pt x="33237" y="33237"/>
                  </a:cubicBezTo>
                  <a:cubicBezTo>
                    <a:pt x="54518" y="11956"/>
                    <a:pt x="83381" y="0"/>
                    <a:pt x="113477" y="0"/>
                  </a:cubicBezTo>
                  <a:close/>
                </a:path>
              </a:pathLst>
            </a:custGeom>
            <a:blipFill>
              <a:blip r:embed="rId4"/>
              <a:stretch>
                <a:fillRect l="-7552" r="-7552"/>
              </a:stretch>
            </a:blipFill>
          </p:spPr>
        </p:sp>
      </p:grpSp>
      <p:grpSp>
        <p:nvGrpSpPr>
          <p:cNvPr id="16" name="Group 16"/>
          <p:cNvGrpSpPr/>
          <p:nvPr/>
        </p:nvGrpSpPr>
        <p:grpSpPr>
          <a:xfrm>
            <a:off x="1323650" y="3834089"/>
            <a:ext cx="5204613" cy="5246370"/>
            <a:chOff x="0" y="0"/>
            <a:chExt cx="6173470" cy="6223000"/>
          </a:xfrm>
        </p:grpSpPr>
        <p:sp>
          <p:nvSpPr>
            <p:cNvPr id="17" name="Freeform 17"/>
            <p:cNvSpPr/>
            <p:nvPr/>
          </p:nvSpPr>
          <p:spPr>
            <a:xfrm>
              <a:off x="-718820" y="-803910"/>
              <a:ext cx="7609840" cy="7038340"/>
            </a:xfrm>
            <a:custGeom>
              <a:avLst/>
              <a:gdLst/>
              <a:ahLst/>
              <a:cxnLst/>
              <a:rect l="l" t="t" r="r" b="b"/>
              <a:pathLst>
                <a:path w="7609840" h="7038340">
                  <a:moveTo>
                    <a:pt x="3883660" y="6995160"/>
                  </a:moveTo>
                  <a:cubicBezTo>
                    <a:pt x="3839210" y="7038340"/>
                    <a:pt x="3769360" y="7038340"/>
                    <a:pt x="3726180" y="6995160"/>
                  </a:cubicBezTo>
                  <a:cubicBezTo>
                    <a:pt x="3180080" y="6459220"/>
                    <a:pt x="0" y="3237230"/>
                    <a:pt x="867410" y="1597660"/>
                  </a:cubicBezTo>
                  <a:cubicBezTo>
                    <a:pt x="1711960" y="0"/>
                    <a:pt x="3512820" y="1276350"/>
                    <a:pt x="3773170" y="1473200"/>
                  </a:cubicBezTo>
                  <a:cubicBezTo>
                    <a:pt x="3792220" y="1487170"/>
                    <a:pt x="3817620" y="1487170"/>
                    <a:pt x="3836670" y="1473200"/>
                  </a:cubicBezTo>
                  <a:cubicBezTo>
                    <a:pt x="4097020" y="1276350"/>
                    <a:pt x="5897880" y="0"/>
                    <a:pt x="6742430" y="1597660"/>
                  </a:cubicBezTo>
                  <a:cubicBezTo>
                    <a:pt x="7609840" y="3237230"/>
                    <a:pt x="4431030" y="6459220"/>
                    <a:pt x="3883660" y="6995160"/>
                  </a:cubicBezTo>
                  <a:close/>
                </a:path>
              </a:pathLst>
            </a:custGeom>
            <a:blipFill>
              <a:blip r:embed="rId5"/>
              <a:stretch>
                <a:fillRect l="-39612" r="-39612"/>
              </a:stretch>
            </a:blipFill>
          </p:spPr>
        </p:sp>
      </p:grpSp>
      <p:grpSp>
        <p:nvGrpSpPr>
          <p:cNvPr id="18" name="Group 18"/>
          <p:cNvGrpSpPr/>
          <p:nvPr/>
        </p:nvGrpSpPr>
        <p:grpSpPr>
          <a:xfrm>
            <a:off x="8175348" y="940584"/>
            <a:ext cx="4358941" cy="2606197"/>
            <a:chOff x="0" y="0"/>
            <a:chExt cx="675314" cy="403768"/>
          </a:xfrm>
        </p:grpSpPr>
        <p:sp>
          <p:nvSpPr>
            <p:cNvPr id="19" name="Freeform 19"/>
            <p:cNvSpPr/>
            <p:nvPr/>
          </p:nvSpPr>
          <p:spPr>
            <a:xfrm>
              <a:off x="0" y="0"/>
              <a:ext cx="675314" cy="403768"/>
            </a:xfrm>
            <a:custGeom>
              <a:avLst/>
              <a:gdLst/>
              <a:ahLst/>
              <a:cxnLst/>
              <a:rect l="l" t="t" r="r" b="b"/>
              <a:pathLst>
                <a:path w="675314" h="403768">
                  <a:moveTo>
                    <a:pt x="104790" y="0"/>
                  </a:moveTo>
                  <a:lnTo>
                    <a:pt x="570524" y="0"/>
                  </a:lnTo>
                  <a:cubicBezTo>
                    <a:pt x="598316" y="0"/>
                    <a:pt x="624970" y="11040"/>
                    <a:pt x="644622" y="30692"/>
                  </a:cubicBezTo>
                  <a:cubicBezTo>
                    <a:pt x="664274" y="50344"/>
                    <a:pt x="675314" y="76998"/>
                    <a:pt x="675314" y="104790"/>
                  </a:cubicBezTo>
                  <a:lnTo>
                    <a:pt x="675314" y="298978"/>
                  </a:lnTo>
                  <a:cubicBezTo>
                    <a:pt x="675314" y="356852"/>
                    <a:pt x="628398" y="403768"/>
                    <a:pt x="570524" y="403768"/>
                  </a:cubicBezTo>
                  <a:lnTo>
                    <a:pt x="104790" y="403768"/>
                  </a:lnTo>
                  <a:cubicBezTo>
                    <a:pt x="46916" y="403768"/>
                    <a:pt x="0" y="356852"/>
                    <a:pt x="0" y="298978"/>
                  </a:cubicBezTo>
                  <a:lnTo>
                    <a:pt x="0" y="104790"/>
                  </a:lnTo>
                  <a:cubicBezTo>
                    <a:pt x="0" y="46916"/>
                    <a:pt x="46916" y="0"/>
                    <a:pt x="104790" y="0"/>
                  </a:cubicBezTo>
                  <a:close/>
                </a:path>
              </a:pathLst>
            </a:custGeom>
            <a:blipFill>
              <a:blip r:embed="rId6"/>
              <a:stretch>
                <a:fillRect t="-5542" b="-5542"/>
              </a:stretch>
            </a:blipFill>
          </p:spPr>
        </p:sp>
      </p:grpSp>
      <p:sp>
        <p:nvSpPr>
          <p:cNvPr id="20" name="TextBox 20"/>
          <p:cNvSpPr txBox="1"/>
          <p:nvPr/>
        </p:nvSpPr>
        <p:spPr>
          <a:xfrm>
            <a:off x="13234055" y="4880009"/>
            <a:ext cx="3760057" cy="625710"/>
          </a:xfrm>
          <a:prstGeom prst="rect">
            <a:avLst/>
          </a:prstGeom>
        </p:spPr>
        <p:txBody>
          <a:bodyPr lIns="0" tIns="0" rIns="0" bIns="0" rtlCol="0" anchor="t">
            <a:spAutoFit/>
          </a:bodyPr>
          <a:lstStyle/>
          <a:p>
            <a:pPr algn="r">
              <a:lnSpc>
                <a:spcPts val="4947"/>
              </a:lnSpc>
            </a:pPr>
            <a:r>
              <a:rPr lang="en-US" sz="4228">
                <a:solidFill>
                  <a:srgbClr val="FFFFFF"/>
                </a:solidFill>
                <a:latin typeface="HK Grotesk Bold"/>
              </a:rPr>
              <a:t>M</a:t>
            </a:r>
            <a:r>
              <a:rPr lang="en-US" sz="4228">
                <a:solidFill>
                  <a:srgbClr val="FFFFFF"/>
                </a:solidFill>
                <a:latin typeface="HK Grotesk"/>
              </a:rPr>
              <a:t>IDDLE CLASS</a:t>
            </a:r>
          </a:p>
        </p:txBody>
      </p:sp>
      <p:sp>
        <p:nvSpPr>
          <p:cNvPr id="21" name="TextBox 21"/>
          <p:cNvSpPr txBox="1"/>
          <p:nvPr/>
        </p:nvSpPr>
        <p:spPr>
          <a:xfrm>
            <a:off x="7308527" y="5852195"/>
            <a:ext cx="9685584" cy="789234"/>
          </a:xfrm>
          <a:prstGeom prst="rect">
            <a:avLst/>
          </a:prstGeom>
        </p:spPr>
        <p:txBody>
          <a:bodyPr lIns="0" tIns="0" rIns="0" bIns="0" rtlCol="0" anchor="t">
            <a:spAutoFit/>
          </a:bodyPr>
          <a:lstStyle/>
          <a:p>
            <a:pPr algn="r">
              <a:lnSpc>
                <a:spcPts val="3223"/>
              </a:lnSpc>
            </a:pPr>
            <a:r>
              <a:rPr lang="en-US" sz="2302">
                <a:solidFill>
                  <a:srgbClr val="FFFFFF"/>
                </a:solidFill>
                <a:latin typeface="Open Sans"/>
              </a:rPr>
              <a:t>People and families in the middle class typically have modest earnings and work in professional, corporate, or skilled labor roles. </a:t>
            </a:r>
          </a:p>
        </p:txBody>
      </p:sp>
      <p:sp>
        <p:nvSpPr>
          <p:cNvPr id="22" name="TextBox 22"/>
          <p:cNvSpPr txBox="1"/>
          <p:nvPr/>
        </p:nvSpPr>
        <p:spPr>
          <a:xfrm>
            <a:off x="6323280" y="7581546"/>
            <a:ext cx="10670831" cy="1217794"/>
          </a:xfrm>
          <a:prstGeom prst="rect">
            <a:avLst/>
          </a:prstGeom>
        </p:spPr>
        <p:txBody>
          <a:bodyPr lIns="0" tIns="0" rIns="0" bIns="0" rtlCol="0" anchor="t">
            <a:spAutoFit/>
          </a:bodyPr>
          <a:lstStyle/>
          <a:p>
            <a:pPr algn="r">
              <a:lnSpc>
                <a:spcPts val="3227"/>
              </a:lnSpc>
            </a:pPr>
            <a:r>
              <a:rPr lang="en-US" sz="2305">
                <a:solidFill>
                  <a:srgbClr val="FFFFFF">
                    <a:alpha val="80784"/>
                  </a:srgbClr>
                </a:solidFill>
                <a:latin typeface="Open Sans"/>
              </a:rPr>
              <a:t>The French middle class, which is made up of educators, medical professionals, engineers, and small company owners, is essential to the country's economy and enjoys access to quality healthcare and education. </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EBE3"/>
        </a:solidFill>
        <a:effectLst/>
      </p:bgPr>
    </p:bg>
    <p:spTree>
      <p:nvGrpSpPr>
        <p:cNvPr id="1" name=""/>
        <p:cNvGrpSpPr/>
        <p:nvPr/>
      </p:nvGrpSpPr>
      <p:grpSpPr>
        <a:xfrm>
          <a:off x="0" y="0"/>
          <a:ext cx="0" cy="0"/>
          <a:chOff x="0" y="0"/>
          <a:chExt cx="0" cy="0"/>
        </a:xfrm>
      </p:grpSpPr>
      <p:grpSp>
        <p:nvGrpSpPr>
          <p:cNvPr id="2" name="Group 2"/>
          <p:cNvGrpSpPr/>
          <p:nvPr/>
        </p:nvGrpSpPr>
        <p:grpSpPr>
          <a:xfrm>
            <a:off x="1280250" y="1028700"/>
            <a:ext cx="7479557" cy="8229600"/>
            <a:chOff x="0" y="0"/>
            <a:chExt cx="738722" cy="812800"/>
          </a:xfrm>
        </p:grpSpPr>
        <p:sp>
          <p:nvSpPr>
            <p:cNvPr id="3" name="Freeform 3"/>
            <p:cNvSpPr/>
            <p:nvPr/>
          </p:nvSpPr>
          <p:spPr>
            <a:xfrm>
              <a:off x="0" y="0"/>
              <a:ext cx="738722" cy="812800"/>
            </a:xfrm>
            <a:custGeom>
              <a:avLst/>
              <a:gdLst/>
              <a:ahLst/>
              <a:cxnLst/>
              <a:rect l="l" t="t" r="r" b="b"/>
              <a:pathLst>
                <a:path w="738722" h="812800">
                  <a:moveTo>
                    <a:pt x="246374" y="793731"/>
                  </a:moveTo>
                  <a:cubicBezTo>
                    <a:pt x="284246" y="805245"/>
                    <a:pt x="327302" y="812800"/>
                    <a:pt x="369560" y="812800"/>
                  </a:cubicBezTo>
                  <a:cubicBezTo>
                    <a:pt x="411819" y="812800"/>
                    <a:pt x="452483" y="806323"/>
                    <a:pt x="489956" y="794809"/>
                  </a:cubicBezTo>
                  <a:cubicBezTo>
                    <a:pt x="490754" y="794450"/>
                    <a:pt x="491551" y="794450"/>
                    <a:pt x="492348" y="794090"/>
                  </a:cubicBezTo>
                  <a:cubicBezTo>
                    <a:pt x="633076" y="748035"/>
                    <a:pt x="736729" y="626421"/>
                    <a:pt x="738722" y="484298"/>
                  </a:cubicBezTo>
                  <a:lnTo>
                    <a:pt x="738722" y="0"/>
                  </a:lnTo>
                  <a:lnTo>
                    <a:pt x="0" y="0"/>
                  </a:lnTo>
                  <a:lnTo>
                    <a:pt x="0" y="483939"/>
                  </a:lnTo>
                  <a:cubicBezTo>
                    <a:pt x="1993" y="627140"/>
                    <a:pt x="104051" y="748755"/>
                    <a:pt x="246374" y="793731"/>
                  </a:cubicBezTo>
                  <a:close/>
                </a:path>
              </a:pathLst>
            </a:custGeom>
            <a:solidFill>
              <a:srgbClr val="000000"/>
            </a:solidFill>
          </p:spPr>
        </p:sp>
        <p:sp>
          <p:nvSpPr>
            <p:cNvPr id="4" name="TextBox 4"/>
            <p:cNvSpPr txBox="1"/>
            <p:nvPr/>
          </p:nvSpPr>
          <p:spPr>
            <a:xfrm>
              <a:off x="0" y="-38100"/>
              <a:ext cx="738722" cy="723900"/>
            </a:xfrm>
            <a:prstGeom prst="rect">
              <a:avLst/>
            </a:prstGeom>
          </p:spPr>
          <p:txBody>
            <a:bodyPr lIns="50800" tIns="50800" rIns="50800" bIns="50800" rtlCol="0" anchor="ctr"/>
            <a:lstStyle/>
            <a:p>
              <a:pPr algn="ctr">
                <a:lnSpc>
                  <a:spcPts val="3359"/>
                </a:lnSpc>
              </a:pPr>
              <a:endParaRPr/>
            </a:p>
          </p:txBody>
        </p:sp>
      </p:grpSp>
      <p:grpSp>
        <p:nvGrpSpPr>
          <p:cNvPr id="5" name="Group 5"/>
          <p:cNvGrpSpPr>
            <a:grpSpLocks noChangeAspect="1"/>
          </p:cNvGrpSpPr>
          <p:nvPr/>
        </p:nvGrpSpPr>
        <p:grpSpPr>
          <a:xfrm>
            <a:off x="9825537" y="783670"/>
            <a:ext cx="6972589" cy="8474630"/>
            <a:chOff x="0" y="0"/>
            <a:chExt cx="7336282" cy="8916670"/>
          </a:xfrm>
        </p:grpSpPr>
        <p:sp>
          <p:nvSpPr>
            <p:cNvPr id="6" name="Freeform 6"/>
            <p:cNvSpPr/>
            <p:nvPr/>
          </p:nvSpPr>
          <p:spPr>
            <a:xfrm>
              <a:off x="6350" y="6350"/>
              <a:ext cx="7323582" cy="8903970"/>
            </a:xfrm>
            <a:custGeom>
              <a:avLst/>
              <a:gdLst/>
              <a:ahLst/>
              <a:cxnLst/>
              <a:rect l="l" t="t" r="r" b="b"/>
              <a:pathLst>
                <a:path w="7323582" h="8903970">
                  <a:moveTo>
                    <a:pt x="7323582" y="8903970"/>
                  </a:moveTo>
                  <a:lnTo>
                    <a:pt x="0" y="8903970"/>
                  </a:lnTo>
                  <a:lnTo>
                    <a:pt x="0" y="3613404"/>
                  </a:lnTo>
                  <a:cubicBezTo>
                    <a:pt x="19177" y="2098929"/>
                    <a:pt x="1000760" y="729742"/>
                    <a:pt x="2442464" y="205867"/>
                  </a:cubicBezTo>
                  <a:lnTo>
                    <a:pt x="2452751" y="202184"/>
                  </a:lnTo>
                  <a:lnTo>
                    <a:pt x="2460752" y="200152"/>
                  </a:lnTo>
                  <a:cubicBezTo>
                    <a:pt x="2460625" y="200152"/>
                    <a:pt x="2461895" y="199771"/>
                    <a:pt x="2463546" y="199136"/>
                  </a:cubicBezTo>
                  <a:lnTo>
                    <a:pt x="2472436" y="195834"/>
                  </a:lnTo>
                  <a:cubicBezTo>
                    <a:pt x="2855341" y="65913"/>
                    <a:pt x="3254883" y="0"/>
                    <a:pt x="3659759" y="0"/>
                  </a:cubicBezTo>
                  <a:lnTo>
                    <a:pt x="3663696" y="0"/>
                  </a:lnTo>
                  <a:cubicBezTo>
                    <a:pt x="4068699" y="0"/>
                    <a:pt x="4468114" y="65913"/>
                    <a:pt x="4851146" y="195834"/>
                  </a:cubicBezTo>
                  <a:lnTo>
                    <a:pt x="4860036" y="199136"/>
                  </a:lnTo>
                  <a:cubicBezTo>
                    <a:pt x="4861560" y="199771"/>
                    <a:pt x="4862957" y="200152"/>
                    <a:pt x="4863465" y="200279"/>
                  </a:cubicBezTo>
                  <a:lnTo>
                    <a:pt x="4870323" y="201930"/>
                  </a:lnTo>
                  <a:lnTo>
                    <a:pt x="4880610" y="205613"/>
                  </a:lnTo>
                  <a:cubicBezTo>
                    <a:pt x="6322568" y="729488"/>
                    <a:pt x="7304405" y="2098802"/>
                    <a:pt x="7323455" y="3613150"/>
                  </a:cubicBezTo>
                  <a:lnTo>
                    <a:pt x="7323582" y="8903970"/>
                  </a:lnTo>
                  <a:close/>
                  <a:moveTo>
                    <a:pt x="19050" y="8884920"/>
                  </a:moveTo>
                  <a:lnTo>
                    <a:pt x="7304659" y="8884920"/>
                  </a:lnTo>
                  <a:lnTo>
                    <a:pt x="7304659" y="3613404"/>
                  </a:lnTo>
                  <a:cubicBezTo>
                    <a:pt x="7285609" y="2107184"/>
                    <a:pt x="6308979" y="744855"/>
                    <a:pt x="4874260" y="223647"/>
                  </a:cubicBezTo>
                  <a:lnTo>
                    <a:pt x="4864989" y="220218"/>
                  </a:lnTo>
                  <a:lnTo>
                    <a:pt x="4858893" y="218821"/>
                  </a:lnTo>
                  <a:cubicBezTo>
                    <a:pt x="4858003" y="218567"/>
                    <a:pt x="4855464" y="217805"/>
                    <a:pt x="4852924" y="216789"/>
                  </a:cubicBezTo>
                  <a:lnTo>
                    <a:pt x="4845177" y="213868"/>
                  </a:lnTo>
                  <a:cubicBezTo>
                    <a:pt x="4464177" y="84582"/>
                    <a:pt x="4066667" y="19050"/>
                    <a:pt x="3663823" y="19050"/>
                  </a:cubicBezTo>
                  <a:lnTo>
                    <a:pt x="3659886" y="19050"/>
                  </a:lnTo>
                  <a:cubicBezTo>
                    <a:pt x="3257042" y="19050"/>
                    <a:pt x="2859532" y="84582"/>
                    <a:pt x="2478532" y="213868"/>
                  </a:cubicBezTo>
                  <a:lnTo>
                    <a:pt x="2470785" y="216789"/>
                  </a:lnTo>
                  <a:cubicBezTo>
                    <a:pt x="2468626" y="217678"/>
                    <a:pt x="2466467" y="218313"/>
                    <a:pt x="2465959" y="218567"/>
                  </a:cubicBezTo>
                  <a:lnTo>
                    <a:pt x="2458212" y="220472"/>
                  </a:lnTo>
                  <a:lnTo>
                    <a:pt x="2448941" y="223901"/>
                  </a:lnTo>
                  <a:cubicBezTo>
                    <a:pt x="1014603" y="744855"/>
                    <a:pt x="38100" y="2107057"/>
                    <a:pt x="19050" y="3613531"/>
                  </a:cubicBezTo>
                  <a:lnTo>
                    <a:pt x="19050" y="8884920"/>
                  </a:lnTo>
                  <a:close/>
                </a:path>
              </a:pathLst>
            </a:custGeom>
            <a:solidFill>
              <a:srgbClr val="F0EBE3"/>
            </a:solidFill>
          </p:spPr>
        </p:sp>
        <p:sp>
          <p:nvSpPr>
            <p:cNvPr id="7" name="Freeform 7"/>
            <p:cNvSpPr/>
            <p:nvPr/>
          </p:nvSpPr>
          <p:spPr>
            <a:xfrm>
              <a:off x="155575" y="155575"/>
              <a:ext cx="7025387" cy="8605520"/>
            </a:xfrm>
            <a:custGeom>
              <a:avLst/>
              <a:gdLst/>
              <a:ahLst/>
              <a:cxnLst/>
              <a:rect l="l" t="t" r="r" b="b"/>
              <a:pathLst>
                <a:path w="7025387" h="8605520">
                  <a:moveTo>
                    <a:pt x="0" y="8605520"/>
                  </a:moveTo>
                  <a:lnTo>
                    <a:pt x="0" y="3465957"/>
                  </a:lnTo>
                  <a:cubicBezTo>
                    <a:pt x="18415" y="2013458"/>
                    <a:pt x="960374" y="699643"/>
                    <a:pt x="2344166" y="196977"/>
                  </a:cubicBezTo>
                  <a:lnTo>
                    <a:pt x="2347087" y="195961"/>
                  </a:lnTo>
                  <a:cubicBezTo>
                    <a:pt x="2351532" y="194818"/>
                    <a:pt x="2360676" y="192278"/>
                    <a:pt x="2371090" y="187960"/>
                  </a:cubicBezTo>
                  <a:cubicBezTo>
                    <a:pt x="2738247" y="63373"/>
                    <a:pt x="3121914" y="0"/>
                    <a:pt x="3510661" y="0"/>
                  </a:cubicBezTo>
                  <a:cubicBezTo>
                    <a:pt x="3511296" y="0"/>
                    <a:pt x="3511931" y="0"/>
                    <a:pt x="3512693" y="0"/>
                  </a:cubicBezTo>
                  <a:cubicBezTo>
                    <a:pt x="3513328" y="0"/>
                    <a:pt x="3513963" y="0"/>
                    <a:pt x="3514725" y="0"/>
                  </a:cubicBezTo>
                  <a:cubicBezTo>
                    <a:pt x="3903345" y="0"/>
                    <a:pt x="4287139" y="63373"/>
                    <a:pt x="4654296" y="187960"/>
                  </a:cubicBezTo>
                  <a:cubicBezTo>
                    <a:pt x="4664710" y="192278"/>
                    <a:pt x="4673854" y="194818"/>
                    <a:pt x="4678299" y="195961"/>
                  </a:cubicBezTo>
                  <a:lnTo>
                    <a:pt x="4681220" y="196977"/>
                  </a:lnTo>
                  <a:cubicBezTo>
                    <a:pt x="6065012" y="699643"/>
                    <a:pt x="7007099" y="2013458"/>
                    <a:pt x="7025387" y="3465957"/>
                  </a:cubicBezTo>
                  <a:lnTo>
                    <a:pt x="7025387" y="8605520"/>
                  </a:lnTo>
                  <a:lnTo>
                    <a:pt x="0" y="8605520"/>
                  </a:lnTo>
                  <a:close/>
                </a:path>
              </a:pathLst>
            </a:custGeom>
            <a:blipFill>
              <a:blip r:embed="rId3"/>
              <a:stretch>
                <a:fillRect l="-24147" r="-24147"/>
              </a:stretch>
            </a:blipFill>
          </p:spPr>
        </p:sp>
      </p:grpSp>
      <p:sp>
        <p:nvSpPr>
          <p:cNvPr id="8" name="TextBox 8"/>
          <p:cNvSpPr txBox="1"/>
          <p:nvPr/>
        </p:nvSpPr>
        <p:spPr>
          <a:xfrm>
            <a:off x="2700111" y="1777834"/>
            <a:ext cx="4639834" cy="625710"/>
          </a:xfrm>
          <a:prstGeom prst="rect">
            <a:avLst/>
          </a:prstGeom>
        </p:spPr>
        <p:txBody>
          <a:bodyPr lIns="0" tIns="0" rIns="0" bIns="0" rtlCol="0" anchor="t">
            <a:spAutoFit/>
          </a:bodyPr>
          <a:lstStyle/>
          <a:p>
            <a:pPr algn="ctr">
              <a:lnSpc>
                <a:spcPts val="4947"/>
              </a:lnSpc>
            </a:pPr>
            <a:r>
              <a:rPr lang="en-US" sz="4228">
                <a:solidFill>
                  <a:srgbClr val="FFFFFF"/>
                </a:solidFill>
                <a:latin typeface="HK Grotesk Bold"/>
              </a:rPr>
              <a:t>L</a:t>
            </a:r>
            <a:r>
              <a:rPr lang="en-US" sz="4228">
                <a:solidFill>
                  <a:srgbClr val="FFFFFF"/>
                </a:solidFill>
                <a:latin typeface="HK Grotesk"/>
              </a:rPr>
              <a:t>OWER CLASS</a:t>
            </a:r>
          </a:p>
        </p:txBody>
      </p:sp>
      <p:sp>
        <p:nvSpPr>
          <p:cNvPr id="9" name="TextBox 9"/>
          <p:cNvSpPr txBox="1"/>
          <p:nvPr/>
        </p:nvSpPr>
        <p:spPr>
          <a:xfrm>
            <a:off x="1944031" y="2776441"/>
            <a:ext cx="6151994" cy="1989384"/>
          </a:xfrm>
          <a:prstGeom prst="rect">
            <a:avLst/>
          </a:prstGeom>
        </p:spPr>
        <p:txBody>
          <a:bodyPr lIns="0" tIns="0" rIns="0" bIns="0" rtlCol="0" anchor="t">
            <a:spAutoFit/>
          </a:bodyPr>
          <a:lstStyle/>
          <a:p>
            <a:pPr algn="ctr">
              <a:lnSpc>
                <a:spcPts val="3223"/>
              </a:lnSpc>
            </a:pPr>
            <a:r>
              <a:rPr lang="en-US" sz="2302">
                <a:solidFill>
                  <a:srgbClr val="FFFFFF"/>
                </a:solidFill>
                <a:latin typeface="Open Sans"/>
              </a:rPr>
              <a:t>The lower class is made up of people and families with low incomes who frequently work at low-paying occupations or are unemployed and have restricted access to opportunities and resources.</a:t>
            </a:r>
          </a:p>
        </p:txBody>
      </p:sp>
      <p:sp>
        <p:nvSpPr>
          <p:cNvPr id="10" name="TextBox 10"/>
          <p:cNvSpPr txBox="1"/>
          <p:nvPr/>
        </p:nvSpPr>
        <p:spPr>
          <a:xfrm>
            <a:off x="2048843" y="6028558"/>
            <a:ext cx="5942370" cy="2036944"/>
          </a:xfrm>
          <a:prstGeom prst="rect">
            <a:avLst/>
          </a:prstGeom>
        </p:spPr>
        <p:txBody>
          <a:bodyPr lIns="0" tIns="0" rIns="0" bIns="0" rtlCol="0" anchor="t">
            <a:spAutoFit/>
          </a:bodyPr>
          <a:lstStyle/>
          <a:p>
            <a:pPr algn="ctr">
              <a:lnSpc>
                <a:spcPts val="3227"/>
              </a:lnSpc>
            </a:pPr>
            <a:r>
              <a:rPr lang="en-US" sz="2305">
                <a:solidFill>
                  <a:srgbClr val="FFFFFF">
                    <a:alpha val="80784"/>
                  </a:srgbClr>
                </a:solidFill>
                <a:latin typeface="Open Sans"/>
              </a:rPr>
              <a:t>In France, people in manual labor, service industries, and employment with insecurity are frequently considered lower class since they have restricted social mobility and have financial difficulties. </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0EBE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2082902"/>
            <a:chOff x="0" y="0"/>
            <a:chExt cx="4274726" cy="548583"/>
          </a:xfrm>
        </p:grpSpPr>
        <p:sp>
          <p:nvSpPr>
            <p:cNvPr id="3" name="Freeform 3"/>
            <p:cNvSpPr/>
            <p:nvPr/>
          </p:nvSpPr>
          <p:spPr>
            <a:xfrm>
              <a:off x="0" y="0"/>
              <a:ext cx="4274726" cy="548583"/>
            </a:xfrm>
            <a:custGeom>
              <a:avLst/>
              <a:gdLst/>
              <a:ahLst/>
              <a:cxnLst/>
              <a:rect l="l" t="t" r="r" b="b"/>
              <a:pathLst>
                <a:path w="4274726" h="548583">
                  <a:moveTo>
                    <a:pt x="47700" y="0"/>
                  </a:moveTo>
                  <a:lnTo>
                    <a:pt x="4227026" y="0"/>
                  </a:lnTo>
                  <a:cubicBezTo>
                    <a:pt x="4239677" y="0"/>
                    <a:pt x="4251809" y="5025"/>
                    <a:pt x="4260755" y="13971"/>
                  </a:cubicBezTo>
                  <a:cubicBezTo>
                    <a:pt x="4269700" y="22916"/>
                    <a:pt x="4274726" y="35049"/>
                    <a:pt x="4274726" y="47700"/>
                  </a:cubicBezTo>
                  <a:lnTo>
                    <a:pt x="4274726" y="500884"/>
                  </a:lnTo>
                  <a:cubicBezTo>
                    <a:pt x="4274726" y="513534"/>
                    <a:pt x="4269700" y="525667"/>
                    <a:pt x="4260755" y="534612"/>
                  </a:cubicBezTo>
                  <a:cubicBezTo>
                    <a:pt x="4251809" y="543558"/>
                    <a:pt x="4239677" y="548583"/>
                    <a:pt x="4227026" y="548583"/>
                  </a:cubicBezTo>
                  <a:lnTo>
                    <a:pt x="47700" y="548583"/>
                  </a:lnTo>
                  <a:cubicBezTo>
                    <a:pt x="35049" y="548583"/>
                    <a:pt x="22916" y="543558"/>
                    <a:pt x="13971" y="534612"/>
                  </a:cubicBezTo>
                  <a:cubicBezTo>
                    <a:pt x="5025" y="525667"/>
                    <a:pt x="0" y="513534"/>
                    <a:pt x="0" y="500884"/>
                  </a:cubicBezTo>
                  <a:lnTo>
                    <a:pt x="0" y="47700"/>
                  </a:lnTo>
                  <a:cubicBezTo>
                    <a:pt x="0" y="35049"/>
                    <a:pt x="5025" y="22916"/>
                    <a:pt x="13971" y="13971"/>
                  </a:cubicBezTo>
                  <a:cubicBezTo>
                    <a:pt x="22916" y="5025"/>
                    <a:pt x="35049" y="0"/>
                    <a:pt x="47700" y="0"/>
                  </a:cubicBezTo>
                  <a:close/>
                </a:path>
              </a:pathLst>
            </a:custGeom>
            <a:solidFill>
              <a:srgbClr val="000000"/>
            </a:solidFill>
          </p:spPr>
        </p:sp>
        <p:sp>
          <p:nvSpPr>
            <p:cNvPr id="4" name="TextBox 4"/>
            <p:cNvSpPr txBox="1"/>
            <p:nvPr/>
          </p:nvSpPr>
          <p:spPr>
            <a:xfrm>
              <a:off x="0" y="-38100"/>
              <a:ext cx="4274726" cy="58668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3766782"/>
            <a:ext cx="7545913" cy="9287278"/>
            <a:chOff x="0" y="0"/>
            <a:chExt cx="660400" cy="812800"/>
          </a:xfrm>
        </p:grpSpPr>
        <p:sp>
          <p:nvSpPr>
            <p:cNvPr id="6" name="Freeform 6"/>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solidFill>
          </p:spPr>
        </p:sp>
        <p:sp>
          <p:nvSpPr>
            <p:cNvPr id="7" name="TextBox 7"/>
            <p:cNvSpPr txBox="1"/>
            <p:nvPr/>
          </p:nvSpPr>
          <p:spPr>
            <a:xfrm>
              <a:off x="0" y="88900"/>
              <a:ext cx="660400" cy="723900"/>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9713387" y="3766782"/>
            <a:ext cx="7545913" cy="9287278"/>
            <a:chOff x="0" y="0"/>
            <a:chExt cx="660400" cy="812800"/>
          </a:xfrm>
        </p:grpSpPr>
        <p:sp>
          <p:nvSpPr>
            <p:cNvPr id="9" name="Freeform 9"/>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solidFill>
            <a:ln cap="sq">
              <a:noFill/>
              <a:prstDash val="solid"/>
              <a:miter/>
            </a:ln>
          </p:spPr>
        </p:sp>
        <p:sp>
          <p:nvSpPr>
            <p:cNvPr id="10" name="TextBox 10"/>
            <p:cNvSpPr txBox="1"/>
            <p:nvPr/>
          </p:nvSpPr>
          <p:spPr>
            <a:xfrm>
              <a:off x="0" y="88900"/>
              <a:ext cx="660400" cy="723900"/>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11" name="Group 11"/>
          <p:cNvGrpSpPr/>
          <p:nvPr/>
        </p:nvGrpSpPr>
        <p:grpSpPr>
          <a:xfrm>
            <a:off x="2121073" y="4642213"/>
            <a:ext cx="5361167" cy="2205635"/>
            <a:chOff x="0" y="0"/>
            <a:chExt cx="6740984" cy="2773305"/>
          </a:xfrm>
        </p:grpSpPr>
        <p:sp>
          <p:nvSpPr>
            <p:cNvPr id="12" name="Freeform 12"/>
            <p:cNvSpPr/>
            <p:nvPr/>
          </p:nvSpPr>
          <p:spPr>
            <a:xfrm>
              <a:off x="0" y="0"/>
              <a:ext cx="6740984" cy="2773305"/>
            </a:xfrm>
            <a:custGeom>
              <a:avLst/>
              <a:gdLst/>
              <a:ahLst/>
              <a:cxnLst/>
              <a:rect l="l" t="t" r="r" b="b"/>
              <a:pathLst>
                <a:path w="6740984" h="2773305">
                  <a:moveTo>
                    <a:pt x="6740984" y="2773305"/>
                  </a:moveTo>
                  <a:lnTo>
                    <a:pt x="0" y="2773305"/>
                  </a:lnTo>
                  <a:cubicBezTo>
                    <a:pt x="0" y="1241653"/>
                    <a:pt x="1509023" y="0"/>
                    <a:pt x="3370492" y="0"/>
                  </a:cubicBezTo>
                  <a:cubicBezTo>
                    <a:pt x="5231960" y="0"/>
                    <a:pt x="6740984" y="1241653"/>
                    <a:pt x="6740984" y="2773305"/>
                  </a:cubicBezTo>
                  <a:close/>
                </a:path>
              </a:pathLst>
            </a:custGeom>
            <a:blipFill>
              <a:blip r:embed="rId3"/>
              <a:stretch>
                <a:fillRect t="-20472" b="-41774"/>
              </a:stretch>
            </a:blipFill>
          </p:spPr>
        </p:sp>
      </p:grpSp>
      <p:grpSp>
        <p:nvGrpSpPr>
          <p:cNvPr id="13" name="Group 13"/>
          <p:cNvGrpSpPr/>
          <p:nvPr/>
        </p:nvGrpSpPr>
        <p:grpSpPr>
          <a:xfrm>
            <a:off x="10805760" y="4642213"/>
            <a:ext cx="5361167" cy="2205635"/>
            <a:chOff x="0" y="0"/>
            <a:chExt cx="6740984" cy="2773305"/>
          </a:xfrm>
        </p:grpSpPr>
        <p:sp>
          <p:nvSpPr>
            <p:cNvPr id="14" name="Freeform 14"/>
            <p:cNvSpPr/>
            <p:nvPr/>
          </p:nvSpPr>
          <p:spPr>
            <a:xfrm>
              <a:off x="0" y="0"/>
              <a:ext cx="6740984" cy="2773305"/>
            </a:xfrm>
            <a:custGeom>
              <a:avLst/>
              <a:gdLst/>
              <a:ahLst/>
              <a:cxnLst/>
              <a:rect l="l" t="t" r="r" b="b"/>
              <a:pathLst>
                <a:path w="6740984" h="2773305">
                  <a:moveTo>
                    <a:pt x="6740984" y="2773305"/>
                  </a:moveTo>
                  <a:lnTo>
                    <a:pt x="0" y="2773305"/>
                  </a:lnTo>
                  <a:cubicBezTo>
                    <a:pt x="0" y="1241653"/>
                    <a:pt x="1509023" y="0"/>
                    <a:pt x="3370492" y="0"/>
                  </a:cubicBezTo>
                  <a:cubicBezTo>
                    <a:pt x="5231960" y="0"/>
                    <a:pt x="6740984" y="1241653"/>
                    <a:pt x="6740984" y="2773305"/>
                  </a:cubicBezTo>
                  <a:close/>
                </a:path>
              </a:pathLst>
            </a:custGeom>
            <a:blipFill>
              <a:blip r:embed="rId4"/>
              <a:stretch>
                <a:fillRect t="-31022" b="-31022"/>
              </a:stretch>
            </a:blipFill>
          </p:spPr>
        </p:sp>
      </p:grpSp>
      <p:sp>
        <p:nvSpPr>
          <p:cNvPr id="15" name="TextBox 15"/>
          <p:cNvSpPr txBox="1"/>
          <p:nvPr/>
        </p:nvSpPr>
        <p:spPr>
          <a:xfrm>
            <a:off x="1851621" y="8012038"/>
            <a:ext cx="5900071" cy="1544320"/>
          </a:xfrm>
          <a:prstGeom prst="rect">
            <a:avLst/>
          </a:prstGeom>
        </p:spPr>
        <p:txBody>
          <a:bodyPr lIns="0" tIns="0" rIns="0" bIns="0" rtlCol="0" anchor="t">
            <a:spAutoFit/>
          </a:bodyPr>
          <a:lstStyle/>
          <a:p>
            <a:pPr algn="just">
              <a:lnSpc>
                <a:spcPts val="3079"/>
              </a:lnSpc>
            </a:pPr>
            <a:r>
              <a:rPr lang="en-US" sz="2199">
                <a:solidFill>
                  <a:srgbClr val="FFFFFF"/>
                </a:solidFill>
                <a:latin typeface="Open Sans"/>
              </a:rPr>
              <a:t>France places a high value on family, welcoming both conventional and modern family forms. Meals strengthen family ties and unity, especially on Sundays. </a:t>
            </a:r>
          </a:p>
        </p:txBody>
      </p:sp>
      <p:sp>
        <p:nvSpPr>
          <p:cNvPr id="16" name="TextBox 16"/>
          <p:cNvSpPr txBox="1"/>
          <p:nvPr/>
        </p:nvSpPr>
        <p:spPr>
          <a:xfrm>
            <a:off x="2413923" y="1621687"/>
            <a:ext cx="13460153" cy="723209"/>
          </a:xfrm>
          <a:prstGeom prst="rect">
            <a:avLst/>
          </a:prstGeom>
        </p:spPr>
        <p:txBody>
          <a:bodyPr lIns="0" tIns="0" rIns="0" bIns="0" rtlCol="0" anchor="t">
            <a:spAutoFit/>
          </a:bodyPr>
          <a:lstStyle/>
          <a:p>
            <a:pPr algn="ctr">
              <a:lnSpc>
                <a:spcPts val="5637"/>
              </a:lnSpc>
            </a:pPr>
            <a:r>
              <a:rPr lang="en-US" sz="4818">
                <a:solidFill>
                  <a:srgbClr val="FFFFFF"/>
                </a:solidFill>
                <a:latin typeface="HK Grotesk Bold"/>
              </a:rPr>
              <a:t>RELATIONSHIPS WITHIN SOCIAL GROUPS</a:t>
            </a:r>
          </a:p>
        </p:txBody>
      </p:sp>
      <p:sp>
        <p:nvSpPr>
          <p:cNvPr id="17" name="TextBox 17"/>
          <p:cNvSpPr txBox="1"/>
          <p:nvPr/>
        </p:nvSpPr>
        <p:spPr>
          <a:xfrm>
            <a:off x="1803329" y="7254107"/>
            <a:ext cx="5996655" cy="380247"/>
          </a:xfrm>
          <a:prstGeom prst="rect">
            <a:avLst/>
          </a:prstGeom>
        </p:spPr>
        <p:txBody>
          <a:bodyPr lIns="0" tIns="0" rIns="0" bIns="0" rtlCol="0" anchor="t">
            <a:spAutoFit/>
          </a:bodyPr>
          <a:lstStyle/>
          <a:p>
            <a:pPr algn="ctr">
              <a:lnSpc>
                <a:spcPts val="3161"/>
              </a:lnSpc>
            </a:pPr>
            <a:r>
              <a:rPr lang="en-US" sz="2258">
                <a:solidFill>
                  <a:srgbClr val="FFFFFF"/>
                </a:solidFill>
                <a:latin typeface="Open Sans Bold"/>
              </a:rPr>
              <a:t>Family</a:t>
            </a:r>
          </a:p>
        </p:txBody>
      </p:sp>
      <p:sp>
        <p:nvSpPr>
          <p:cNvPr id="18" name="TextBox 18"/>
          <p:cNvSpPr txBox="1"/>
          <p:nvPr/>
        </p:nvSpPr>
        <p:spPr>
          <a:xfrm>
            <a:off x="10674746" y="7992988"/>
            <a:ext cx="5623195" cy="1934845"/>
          </a:xfrm>
          <a:prstGeom prst="rect">
            <a:avLst/>
          </a:prstGeom>
        </p:spPr>
        <p:txBody>
          <a:bodyPr lIns="0" tIns="0" rIns="0" bIns="0" rtlCol="0" anchor="t">
            <a:spAutoFit/>
          </a:bodyPr>
          <a:lstStyle/>
          <a:p>
            <a:pPr marL="0" lvl="0" indent="0" algn="just">
              <a:lnSpc>
                <a:spcPts val="3079"/>
              </a:lnSpc>
              <a:spcBef>
                <a:spcPct val="0"/>
              </a:spcBef>
            </a:pPr>
            <a:r>
              <a:rPr lang="en-US" sz="2199" u="none" strike="noStrike">
                <a:solidFill>
                  <a:srgbClr val="FFFFFF"/>
                </a:solidFill>
                <a:latin typeface="Open Sans"/>
              </a:rPr>
              <a:t>During adolescence in France, peers greatly influence behavior and identity through shared interests like sports and music, fostering social networks and belonging beyond the family.</a:t>
            </a:r>
          </a:p>
        </p:txBody>
      </p:sp>
      <p:sp>
        <p:nvSpPr>
          <p:cNvPr id="19" name="TextBox 19"/>
          <p:cNvSpPr txBox="1"/>
          <p:nvPr/>
        </p:nvSpPr>
        <p:spPr>
          <a:xfrm>
            <a:off x="10488016" y="7254107"/>
            <a:ext cx="5996655" cy="380247"/>
          </a:xfrm>
          <a:prstGeom prst="rect">
            <a:avLst/>
          </a:prstGeom>
        </p:spPr>
        <p:txBody>
          <a:bodyPr lIns="0" tIns="0" rIns="0" bIns="0" rtlCol="0" anchor="t">
            <a:spAutoFit/>
          </a:bodyPr>
          <a:lstStyle/>
          <a:p>
            <a:pPr algn="ctr">
              <a:lnSpc>
                <a:spcPts val="3161"/>
              </a:lnSpc>
            </a:pPr>
            <a:r>
              <a:rPr lang="en-US" sz="2258">
                <a:solidFill>
                  <a:srgbClr val="FFFFFF"/>
                </a:solidFill>
                <a:latin typeface="Open Sans Bold"/>
              </a:rPr>
              <a:t>Peers</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0EBE3"/>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919795" y="-1241788"/>
            <a:ext cx="7545913" cy="9287278"/>
            <a:chOff x="0" y="0"/>
            <a:chExt cx="660400" cy="812800"/>
          </a:xfrm>
        </p:grpSpPr>
        <p:sp>
          <p:nvSpPr>
            <p:cNvPr id="3" name="Freeform 3"/>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solidFill>
          </p:spPr>
        </p:sp>
        <p:sp>
          <p:nvSpPr>
            <p:cNvPr id="4" name="TextBox 4"/>
            <p:cNvSpPr txBox="1"/>
            <p:nvPr/>
          </p:nvSpPr>
          <p:spPr>
            <a:xfrm>
              <a:off x="0" y="88900"/>
              <a:ext cx="660400" cy="723900"/>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rot="-10800000">
            <a:off x="9713387" y="-1241788"/>
            <a:ext cx="7545913" cy="9287278"/>
            <a:chOff x="0" y="0"/>
            <a:chExt cx="660400" cy="812800"/>
          </a:xfrm>
        </p:grpSpPr>
        <p:sp>
          <p:nvSpPr>
            <p:cNvPr id="6" name="Freeform 6"/>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solidFill>
          </p:spPr>
        </p:sp>
        <p:sp>
          <p:nvSpPr>
            <p:cNvPr id="7" name="TextBox 7"/>
            <p:cNvSpPr txBox="1"/>
            <p:nvPr/>
          </p:nvSpPr>
          <p:spPr>
            <a:xfrm>
              <a:off x="0" y="88900"/>
              <a:ext cx="660400" cy="723900"/>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613893" y="4306121"/>
            <a:ext cx="6157717" cy="3078859"/>
            <a:chOff x="0" y="0"/>
            <a:chExt cx="6350000" cy="3175000"/>
          </a:xfrm>
        </p:grpSpPr>
        <p:sp>
          <p:nvSpPr>
            <p:cNvPr id="9" name="Freeform 9"/>
            <p:cNvSpPr/>
            <p:nvPr/>
          </p:nvSpPr>
          <p:spPr>
            <a:xfrm>
              <a:off x="0" y="0"/>
              <a:ext cx="6350000" cy="3175000"/>
            </a:xfrm>
            <a:custGeom>
              <a:avLst/>
              <a:gdLst/>
              <a:ahLst/>
              <a:cxnLst/>
              <a:rect l="l" t="t" r="r" b="b"/>
              <a:pathLst>
                <a:path w="6350000" h="3175000">
                  <a:moveTo>
                    <a:pt x="3175000" y="3175000"/>
                  </a:moveTo>
                  <a:cubicBezTo>
                    <a:pt x="1421498" y="3175000"/>
                    <a:pt x="0" y="1753502"/>
                    <a:pt x="0" y="0"/>
                  </a:cubicBezTo>
                  <a:lnTo>
                    <a:pt x="6350000" y="0"/>
                  </a:lnTo>
                  <a:cubicBezTo>
                    <a:pt x="6350000" y="1753502"/>
                    <a:pt x="4928502" y="3175000"/>
                    <a:pt x="3175000" y="3175000"/>
                  </a:cubicBezTo>
                  <a:close/>
                </a:path>
              </a:pathLst>
            </a:custGeom>
            <a:blipFill>
              <a:blip r:embed="rId3"/>
              <a:stretch>
                <a:fillRect t="-6250" b="-6250"/>
              </a:stretch>
            </a:blipFill>
          </p:spPr>
        </p:sp>
      </p:grpSp>
      <p:grpSp>
        <p:nvGrpSpPr>
          <p:cNvPr id="10" name="Group 10"/>
          <p:cNvGrpSpPr/>
          <p:nvPr/>
        </p:nvGrpSpPr>
        <p:grpSpPr>
          <a:xfrm>
            <a:off x="10407485" y="4139049"/>
            <a:ext cx="6157717" cy="3078859"/>
            <a:chOff x="0" y="0"/>
            <a:chExt cx="6350000" cy="3175000"/>
          </a:xfrm>
        </p:grpSpPr>
        <p:sp>
          <p:nvSpPr>
            <p:cNvPr id="11" name="Freeform 11"/>
            <p:cNvSpPr/>
            <p:nvPr/>
          </p:nvSpPr>
          <p:spPr>
            <a:xfrm>
              <a:off x="0" y="0"/>
              <a:ext cx="6350000" cy="3175000"/>
            </a:xfrm>
            <a:custGeom>
              <a:avLst/>
              <a:gdLst/>
              <a:ahLst/>
              <a:cxnLst/>
              <a:rect l="l" t="t" r="r" b="b"/>
              <a:pathLst>
                <a:path w="6350000" h="3175000">
                  <a:moveTo>
                    <a:pt x="3175000" y="3175000"/>
                  </a:moveTo>
                  <a:cubicBezTo>
                    <a:pt x="1421498" y="3175000"/>
                    <a:pt x="0" y="1753502"/>
                    <a:pt x="0" y="0"/>
                  </a:cubicBezTo>
                  <a:lnTo>
                    <a:pt x="6350000" y="0"/>
                  </a:lnTo>
                  <a:cubicBezTo>
                    <a:pt x="6350000" y="1753502"/>
                    <a:pt x="4928502" y="3175000"/>
                    <a:pt x="3175000" y="3175000"/>
                  </a:cubicBezTo>
                  <a:close/>
                </a:path>
              </a:pathLst>
            </a:custGeom>
            <a:blipFill>
              <a:blip r:embed="rId4"/>
              <a:stretch>
                <a:fillRect t="-14400" b="-14400"/>
              </a:stretch>
            </a:blipFill>
          </p:spPr>
        </p:sp>
      </p:grpSp>
      <p:sp>
        <p:nvSpPr>
          <p:cNvPr id="12" name="TextBox 12"/>
          <p:cNvSpPr txBox="1"/>
          <p:nvPr/>
        </p:nvSpPr>
        <p:spPr>
          <a:xfrm>
            <a:off x="1594721" y="1701627"/>
            <a:ext cx="6196061" cy="1484793"/>
          </a:xfrm>
          <a:prstGeom prst="rect">
            <a:avLst/>
          </a:prstGeom>
        </p:spPr>
        <p:txBody>
          <a:bodyPr lIns="0" tIns="0" rIns="0" bIns="0" rtlCol="0" anchor="t">
            <a:spAutoFit/>
          </a:bodyPr>
          <a:lstStyle/>
          <a:p>
            <a:pPr algn="just">
              <a:lnSpc>
                <a:spcPts val="2958"/>
              </a:lnSpc>
            </a:pPr>
            <a:r>
              <a:rPr lang="en-US" sz="2113">
                <a:solidFill>
                  <a:srgbClr val="FFFFFF"/>
                </a:solidFill>
                <a:latin typeface="Open Sans"/>
              </a:rPr>
              <a:t>Local communities in France foster identity through vibrant markets, events, and associations. Rural areas emphasize tradition and strong ties, while cities offer diverse interactions.</a:t>
            </a:r>
          </a:p>
        </p:txBody>
      </p:sp>
      <p:sp>
        <p:nvSpPr>
          <p:cNvPr id="13" name="TextBox 13"/>
          <p:cNvSpPr txBox="1"/>
          <p:nvPr/>
        </p:nvSpPr>
        <p:spPr>
          <a:xfrm>
            <a:off x="1694424" y="990600"/>
            <a:ext cx="5996655" cy="380247"/>
          </a:xfrm>
          <a:prstGeom prst="rect">
            <a:avLst/>
          </a:prstGeom>
        </p:spPr>
        <p:txBody>
          <a:bodyPr lIns="0" tIns="0" rIns="0" bIns="0" rtlCol="0" anchor="t">
            <a:spAutoFit/>
          </a:bodyPr>
          <a:lstStyle/>
          <a:p>
            <a:pPr algn="ctr">
              <a:lnSpc>
                <a:spcPts val="3161"/>
              </a:lnSpc>
            </a:pPr>
            <a:r>
              <a:rPr lang="en-US" sz="2258">
                <a:solidFill>
                  <a:srgbClr val="FFFFFF"/>
                </a:solidFill>
                <a:latin typeface="Open Sans Bold"/>
              </a:rPr>
              <a:t>Communities</a:t>
            </a:r>
          </a:p>
        </p:txBody>
      </p:sp>
      <p:sp>
        <p:nvSpPr>
          <p:cNvPr id="14" name="TextBox 14"/>
          <p:cNvSpPr txBox="1"/>
          <p:nvPr/>
        </p:nvSpPr>
        <p:spPr>
          <a:xfrm>
            <a:off x="10479956" y="1701627"/>
            <a:ext cx="6012775" cy="1873239"/>
          </a:xfrm>
          <a:prstGeom prst="rect">
            <a:avLst/>
          </a:prstGeom>
        </p:spPr>
        <p:txBody>
          <a:bodyPr lIns="0" tIns="0" rIns="0" bIns="0" rtlCol="0" anchor="t">
            <a:spAutoFit/>
          </a:bodyPr>
          <a:lstStyle/>
          <a:p>
            <a:pPr algn="just">
              <a:lnSpc>
                <a:spcPts val="2979"/>
              </a:lnSpc>
            </a:pPr>
            <a:r>
              <a:rPr lang="en-US" sz="2128">
                <a:solidFill>
                  <a:srgbClr val="FFFFFF"/>
                </a:solidFill>
                <a:latin typeface="Open Sans"/>
              </a:rPr>
              <a:t>Formal organizations like schools, workplaces, and nonprofits play a crucial role in French social life. They serve as hubs for both learning and forging enduring social connections through team activities and gatherings.</a:t>
            </a:r>
          </a:p>
        </p:txBody>
      </p:sp>
      <p:sp>
        <p:nvSpPr>
          <p:cNvPr id="15" name="TextBox 15"/>
          <p:cNvSpPr txBox="1"/>
          <p:nvPr/>
        </p:nvSpPr>
        <p:spPr>
          <a:xfrm>
            <a:off x="10488016" y="990600"/>
            <a:ext cx="5996655" cy="380247"/>
          </a:xfrm>
          <a:prstGeom prst="rect">
            <a:avLst/>
          </a:prstGeom>
        </p:spPr>
        <p:txBody>
          <a:bodyPr lIns="0" tIns="0" rIns="0" bIns="0" rtlCol="0" anchor="t">
            <a:spAutoFit/>
          </a:bodyPr>
          <a:lstStyle/>
          <a:p>
            <a:pPr algn="ctr">
              <a:lnSpc>
                <a:spcPts val="3161"/>
              </a:lnSpc>
            </a:pPr>
            <a:r>
              <a:rPr lang="en-US" sz="2258">
                <a:solidFill>
                  <a:srgbClr val="FFFFFF"/>
                </a:solidFill>
                <a:latin typeface="Open Sans Bold"/>
              </a:rPr>
              <a:t>Organizations</a:t>
            </a:r>
          </a:p>
        </p:txBody>
      </p:sp>
    </p:spTree>
  </p:cSld>
  <p:clrMapOvr>
    <a:masterClrMapping/>
  </p:clrMapOvr>
  <p:transition spd="slow">
    <p:push dir="d"/>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0EBE3"/>
        </a:solidFill>
        <a:effectLst/>
      </p:bgPr>
    </p:bg>
    <p:spTree>
      <p:nvGrpSpPr>
        <p:cNvPr id="1" name=""/>
        <p:cNvGrpSpPr/>
        <p:nvPr/>
      </p:nvGrpSpPr>
      <p:grpSpPr>
        <a:xfrm>
          <a:off x="0" y="0"/>
          <a:ext cx="0" cy="0"/>
          <a:chOff x="0" y="0"/>
          <a:chExt cx="0" cy="0"/>
        </a:xfrm>
      </p:grpSpPr>
      <p:grpSp>
        <p:nvGrpSpPr>
          <p:cNvPr id="2" name="Group 2"/>
          <p:cNvGrpSpPr/>
          <p:nvPr/>
        </p:nvGrpSpPr>
        <p:grpSpPr>
          <a:xfrm>
            <a:off x="2529398" y="-1660997"/>
            <a:ext cx="13910744" cy="3703167"/>
            <a:chOff x="0" y="0"/>
            <a:chExt cx="3807193" cy="1013509"/>
          </a:xfrm>
        </p:grpSpPr>
        <p:sp>
          <p:nvSpPr>
            <p:cNvPr id="3" name="Freeform 3"/>
            <p:cNvSpPr/>
            <p:nvPr/>
          </p:nvSpPr>
          <p:spPr>
            <a:xfrm>
              <a:off x="0" y="0"/>
              <a:ext cx="3807192" cy="1013509"/>
            </a:xfrm>
            <a:custGeom>
              <a:avLst/>
              <a:gdLst/>
              <a:ahLst/>
              <a:cxnLst/>
              <a:rect l="l" t="t" r="r" b="b"/>
              <a:pathLst>
                <a:path w="3807192" h="1013509">
                  <a:moveTo>
                    <a:pt x="55654" y="0"/>
                  </a:moveTo>
                  <a:lnTo>
                    <a:pt x="3751538" y="0"/>
                  </a:lnTo>
                  <a:cubicBezTo>
                    <a:pt x="3782275" y="0"/>
                    <a:pt x="3807192" y="24917"/>
                    <a:pt x="3807192" y="55654"/>
                  </a:cubicBezTo>
                  <a:lnTo>
                    <a:pt x="3807192" y="957855"/>
                  </a:lnTo>
                  <a:cubicBezTo>
                    <a:pt x="3807192" y="972616"/>
                    <a:pt x="3801329" y="986772"/>
                    <a:pt x="3790891" y="997209"/>
                  </a:cubicBezTo>
                  <a:cubicBezTo>
                    <a:pt x="3780455" y="1007646"/>
                    <a:pt x="3766299" y="1013509"/>
                    <a:pt x="3751538" y="1013509"/>
                  </a:cubicBezTo>
                  <a:lnTo>
                    <a:pt x="55654" y="1013509"/>
                  </a:lnTo>
                  <a:cubicBezTo>
                    <a:pt x="40894" y="1013509"/>
                    <a:pt x="26738" y="1007646"/>
                    <a:pt x="16301" y="997209"/>
                  </a:cubicBezTo>
                  <a:cubicBezTo>
                    <a:pt x="5864" y="986772"/>
                    <a:pt x="0" y="972616"/>
                    <a:pt x="0" y="957855"/>
                  </a:cubicBezTo>
                  <a:lnTo>
                    <a:pt x="0" y="55654"/>
                  </a:lnTo>
                  <a:cubicBezTo>
                    <a:pt x="0" y="40894"/>
                    <a:pt x="5864" y="26738"/>
                    <a:pt x="16301" y="16301"/>
                  </a:cubicBezTo>
                  <a:cubicBezTo>
                    <a:pt x="26738" y="5864"/>
                    <a:pt x="40894" y="0"/>
                    <a:pt x="55654" y="0"/>
                  </a:cubicBezTo>
                  <a:close/>
                </a:path>
              </a:pathLst>
            </a:custGeom>
            <a:solidFill>
              <a:srgbClr val="000000"/>
            </a:solidFill>
          </p:spPr>
        </p:sp>
        <p:sp>
          <p:nvSpPr>
            <p:cNvPr id="4" name="TextBox 4"/>
            <p:cNvSpPr txBox="1"/>
            <p:nvPr/>
          </p:nvSpPr>
          <p:spPr>
            <a:xfrm>
              <a:off x="0" y="-38100"/>
              <a:ext cx="3807193" cy="1051609"/>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rot="-5400000">
            <a:off x="2339843" y="-40089"/>
            <a:ext cx="6958545" cy="11638232"/>
            <a:chOff x="0" y="0"/>
            <a:chExt cx="697961" cy="1167346"/>
          </a:xfrm>
        </p:grpSpPr>
        <p:sp>
          <p:nvSpPr>
            <p:cNvPr id="6" name="Freeform 6"/>
            <p:cNvSpPr/>
            <p:nvPr/>
          </p:nvSpPr>
          <p:spPr>
            <a:xfrm>
              <a:off x="0" y="0"/>
              <a:ext cx="697961" cy="1167346"/>
            </a:xfrm>
            <a:custGeom>
              <a:avLst/>
              <a:gdLst/>
              <a:ahLst/>
              <a:cxnLst/>
              <a:rect l="l" t="t" r="r" b="b"/>
              <a:pathLst>
                <a:path w="697961" h="1167346">
                  <a:moveTo>
                    <a:pt x="232779" y="1148277"/>
                  </a:moveTo>
                  <a:cubicBezTo>
                    <a:pt x="268562" y="1159791"/>
                    <a:pt x="309242" y="1167346"/>
                    <a:pt x="349168" y="1167346"/>
                  </a:cubicBezTo>
                  <a:cubicBezTo>
                    <a:pt x="389096" y="1167346"/>
                    <a:pt x="427516" y="1160869"/>
                    <a:pt x="462921" y="1149355"/>
                  </a:cubicBezTo>
                  <a:cubicBezTo>
                    <a:pt x="463676" y="1148996"/>
                    <a:pt x="464429" y="1148996"/>
                    <a:pt x="465182" y="1148637"/>
                  </a:cubicBezTo>
                  <a:cubicBezTo>
                    <a:pt x="598144" y="1102581"/>
                    <a:pt x="696078" y="980967"/>
                    <a:pt x="697961" y="830969"/>
                  </a:cubicBezTo>
                  <a:lnTo>
                    <a:pt x="697961" y="0"/>
                  </a:lnTo>
                  <a:lnTo>
                    <a:pt x="0" y="0"/>
                  </a:lnTo>
                  <a:lnTo>
                    <a:pt x="0" y="830352"/>
                  </a:lnTo>
                  <a:cubicBezTo>
                    <a:pt x="1883" y="981686"/>
                    <a:pt x="98310" y="1103301"/>
                    <a:pt x="232779" y="1148277"/>
                  </a:cubicBezTo>
                  <a:close/>
                </a:path>
              </a:pathLst>
            </a:custGeom>
            <a:solidFill>
              <a:srgbClr val="000000"/>
            </a:solidFill>
          </p:spPr>
        </p:sp>
        <p:sp>
          <p:nvSpPr>
            <p:cNvPr id="7" name="TextBox 7"/>
            <p:cNvSpPr txBox="1"/>
            <p:nvPr/>
          </p:nvSpPr>
          <p:spPr>
            <a:xfrm>
              <a:off x="0" y="-38100"/>
              <a:ext cx="697961" cy="1078446"/>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1891776" y="3095265"/>
            <a:ext cx="5367524" cy="536752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37961" r="-39553"/>
              </a:stretch>
            </a:blipFill>
          </p:spPr>
        </p:sp>
      </p:grpSp>
      <p:sp>
        <p:nvSpPr>
          <p:cNvPr id="10" name="TextBox 10"/>
          <p:cNvSpPr txBox="1"/>
          <p:nvPr/>
        </p:nvSpPr>
        <p:spPr>
          <a:xfrm>
            <a:off x="2791709" y="571239"/>
            <a:ext cx="13386122" cy="791097"/>
          </a:xfrm>
          <a:prstGeom prst="rect">
            <a:avLst/>
          </a:prstGeom>
        </p:spPr>
        <p:txBody>
          <a:bodyPr lIns="0" tIns="0" rIns="0" bIns="0" rtlCol="0" anchor="t">
            <a:spAutoFit/>
          </a:bodyPr>
          <a:lstStyle/>
          <a:p>
            <a:pPr algn="r">
              <a:lnSpc>
                <a:spcPts val="6185"/>
              </a:lnSpc>
            </a:pPr>
            <a:r>
              <a:rPr lang="en-US" sz="5286">
                <a:solidFill>
                  <a:srgbClr val="FFFFFF"/>
                </a:solidFill>
                <a:latin typeface="HK Grotesk Bold"/>
              </a:rPr>
              <a:t>INTERACTIONS BETWEEN SOCIAL GROUPS</a:t>
            </a:r>
          </a:p>
        </p:txBody>
      </p:sp>
      <p:sp>
        <p:nvSpPr>
          <p:cNvPr id="11" name="TextBox 11"/>
          <p:cNvSpPr txBox="1"/>
          <p:nvPr/>
        </p:nvSpPr>
        <p:spPr>
          <a:xfrm>
            <a:off x="2017569" y="4088385"/>
            <a:ext cx="7126431" cy="4105870"/>
          </a:xfrm>
          <a:prstGeom prst="rect">
            <a:avLst/>
          </a:prstGeom>
        </p:spPr>
        <p:txBody>
          <a:bodyPr lIns="0" tIns="0" rIns="0" bIns="0" rtlCol="0" anchor="t">
            <a:spAutoFit/>
          </a:bodyPr>
          <a:lstStyle/>
          <a:p>
            <a:pPr algn="just">
              <a:lnSpc>
                <a:spcPts val="3642"/>
              </a:lnSpc>
            </a:pPr>
            <a:r>
              <a:rPr lang="en-US" sz="2601">
                <a:solidFill>
                  <a:srgbClr val="FFFFFF"/>
                </a:solidFill>
                <a:latin typeface="Open Sans"/>
              </a:rPr>
              <a:t>France's history is marked by interactions between various ethnic and religious groups, such as the French majority, North African immigrants, and indigenous communities like the Bretons. These groups often experience both cooperation, as seen in cultural festivals and shared civic engagement, and conflict, exemplified by tensions over immigration policies and integration challenges.</a:t>
            </a:r>
          </a:p>
        </p:txBody>
      </p:sp>
      <p:sp>
        <p:nvSpPr>
          <p:cNvPr id="12" name="TextBox 12"/>
          <p:cNvSpPr txBox="1"/>
          <p:nvPr/>
        </p:nvSpPr>
        <p:spPr>
          <a:xfrm>
            <a:off x="2017569" y="3038115"/>
            <a:ext cx="7126431" cy="481290"/>
          </a:xfrm>
          <a:prstGeom prst="rect">
            <a:avLst/>
          </a:prstGeom>
        </p:spPr>
        <p:txBody>
          <a:bodyPr lIns="0" tIns="0" rIns="0" bIns="0" rtlCol="0" anchor="t">
            <a:spAutoFit/>
          </a:bodyPr>
          <a:lstStyle/>
          <a:p>
            <a:pPr algn="just">
              <a:lnSpc>
                <a:spcPts val="3922"/>
              </a:lnSpc>
            </a:pPr>
            <a:r>
              <a:rPr lang="en-US" sz="2801">
                <a:solidFill>
                  <a:srgbClr val="FFFFFF"/>
                </a:solidFill>
                <a:latin typeface="Open Sans Bold"/>
              </a:rPr>
              <a:t>I</a:t>
            </a:r>
            <a:r>
              <a:rPr lang="en-US" sz="2801">
                <a:solidFill>
                  <a:srgbClr val="FFFFFF"/>
                </a:solidFill>
                <a:latin typeface="Open Sans"/>
              </a:rPr>
              <a:t>NTERGROUP RELATIONS</a:t>
            </a:r>
          </a:p>
        </p:txBody>
      </p:sp>
    </p:spTree>
  </p:cSld>
  <p:clrMapOvr>
    <a:masterClrMapping/>
  </p:clrMapOvr>
  <p:transition spd="slow">
    <p:push dir="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0EBE3"/>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297969" y="-675616"/>
            <a:ext cx="6958545" cy="11638232"/>
            <a:chOff x="0" y="0"/>
            <a:chExt cx="697961" cy="1167346"/>
          </a:xfrm>
        </p:grpSpPr>
        <p:sp>
          <p:nvSpPr>
            <p:cNvPr id="3" name="Freeform 3"/>
            <p:cNvSpPr/>
            <p:nvPr/>
          </p:nvSpPr>
          <p:spPr>
            <a:xfrm>
              <a:off x="0" y="0"/>
              <a:ext cx="697961" cy="1167346"/>
            </a:xfrm>
            <a:custGeom>
              <a:avLst/>
              <a:gdLst/>
              <a:ahLst/>
              <a:cxnLst/>
              <a:rect l="l" t="t" r="r" b="b"/>
              <a:pathLst>
                <a:path w="697961" h="1167346">
                  <a:moveTo>
                    <a:pt x="232779" y="1148277"/>
                  </a:moveTo>
                  <a:cubicBezTo>
                    <a:pt x="268562" y="1159791"/>
                    <a:pt x="309242" y="1167346"/>
                    <a:pt x="349168" y="1167346"/>
                  </a:cubicBezTo>
                  <a:cubicBezTo>
                    <a:pt x="389096" y="1167346"/>
                    <a:pt x="427516" y="1160869"/>
                    <a:pt x="462921" y="1149355"/>
                  </a:cubicBezTo>
                  <a:cubicBezTo>
                    <a:pt x="463676" y="1148996"/>
                    <a:pt x="464429" y="1148996"/>
                    <a:pt x="465182" y="1148637"/>
                  </a:cubicBezTo>
                  <a:cubicBezTo>
                    <a:pt x="598144" y="1102581"/>
                    <a:pt x="696078" y="980967"/>
                    <a:pt x="697961" y="830969"/>
                  </a:cubicBezTo>
                  <a:lnTo>
                    <a:pt x="697961" y="0"/>
                  </a:lnTo>
                  <a:lnTo>
                    <a:pt x="0" y="0"/>
                  </a:lnTo>
                  <a:lnTo>
                    <a:pt x="0" y="830352"/>
                  </a:lnTo>
                  <a:cubicBezTo>
                    <a:pt x="1883" y="981686"/>
                    <a:pt x="98310" y="1103301"/>
                    <a:pt x="232779" y="1148277"/>
                  </a:cubicBezTo>
                  <a:close/>
                </a:path>
              </a:pathLst>
            </a:custGeom>
            <a:solidFill>
              <a:srgbClr val="000000"/>
            </a:solidFill>
          </p:spPr>
        </p:sp>
        <p:sp>
          <p:nvSpPr>
            <p:cNvPr id="4" name="TextBox 4"/>
            <p:cNvSpPr txBox="1"/>
            <p:nvPr/>
          </p:nvSpPr>
          <p:spPr>
            <a:xfrm>
              <a:off x="0" y="-38100"/>
              <a:ext cx="697961" cy="107844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rot="5400000">
            <a:off x="3031485" y="-675616"/>
            <a:ext cx="6958545" cy="11638232"/>
            <a:chOff x="0" y="0"/>
            <a:chExt cx="697961" cy="1167346"/>
          </a:xfrm>
        </p:grpSpPr>
        <p:sp>
          <p:nvSpPr>
            <p:cNvPr id="6" name="Freeform 6"/>
            <p:cNvSpPr/>
            <p:nvPr/>
          </p:nvSpPr>
          <p:spPr>
            <a:xfrm>
              <a:off x="0" y="0"/>
              <a:ext cx="697961" cy="1167346"/>
            </a:xfrm>
            <a:custGeom>
              <a:avLst/>
              <a:gdLst/>
              <a:ahLst/>
              <a:cxnLst/>
              <a:rect l="l" t="t" r="r" b="b"/>
              <a:pathLst>
                <a:path w="697961" h="1167346">
                  <a:moveTo>
                    <a:pt x="232779" y="1148277"/>
                  </a:moveTo>
                  <a:cubicBezTo>
                    <a:pt x="268562" y="1159791"/>
                    <a:pt x="309242" y="1167346"/>
                    <a:pt x="349168" y="1167346"/>
                  </a:cubicBezTo>
                  <a:cubicBezTo>
                    <a:pt x="389096" y="1167346"/>
                    <a:pt x="427516" y="1160869"/>
                    <a:pt x="462921" y="1149355"/>
                  </a:cubicBezTo>
                  <a:cubicBezTo>
                    <a:pt x="463676" y="1148996"/>
                    <a:pt x="464429" y="1148996"/>
                    <a:pt x="465182" y="1148637"/>
                  </a:cubicBezTo>
                  <a:cubicBezTo>
                    <a:pt x="598144" y="1102581"/>
                    <a:pt x="696078" y="980967"/>
                    <a:pt x="697961" y="830969"/>
                  </a:cubicBezTo>
                  <a:lnTo>
                    <a:pt x="697961" y="0"/>
                  </a:lnTo>
                  <a:lnTo>
                    <a:pt x="0" y="0"/>
                  </a:lnTo>
                  <a:lnTo>
                    <a:pt x="0" y="830352"/>
                  </a:lnTo>
                  <a:cubicBezTo>
                    <a:pt x="1883" y="981686"/>
                    <a:pt x="98310" y="1103301"/>
                    <a:pt x="232779" y="1148277"/>
                  </a:cubicBezTo>
                  <a:close/>
                </a:path>
              </a:pathLst>
            </a:custGeom>
            <a:solidFill>
              <a:srgbClr val="000000"/>
            </a:solidFill>
          </p:spPr>
        </p:sp>
        <p:sp>
          <p:nvSpPr>
            <p:cNvPr id="7" name="TextBox 7"/>
            <p:cNvSpPr txBox="1"/>
            <p:nvPr/>
          </p:nvSpPr>
          <p:spPr>
            <a:xfrm>
              <a:off x="0" y="-38100"/>
              <a:ext cx="697961" cy="1078446"/>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1446822" y="2459738"/>
            <a:ext cx="5367524" cy="536752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4310" r="-24310"/>
              </a:stretch>
            </a:blipFill>
          </p:spPr>
        </p:sp>
      </p:grpSp>
      <p:sp>
        <p:nvSpPr>
          <p:cNvPr id="10" name="TextBox 10"/>
          <p:cNvSpPr txBox="1"/>
          <p:nvPr/>
        </p:nvSpPr>
        <p:spPr>
          <a:xfrm>
            <a:off x="2649369" y="4012378"/>
            <a:ext cx="8276530" cy="3191470"/>
          </a:xfrm>
          <a:prstGeom prst="rect">
            <a:avLst/>
          </a:prstGeom>
        </p:spPr>
        <p:txBody>
          <a:bodyPr lIns="0" tIns="0" rIns="0" bIns="0" rtlCol="0" anchor="t">
            <a:spAutoFit/>
          </a:bodyPr>
          <a:lstStyle/>
          <a:p>
            <a:pPr algn="just">
              <a:lnSpc>
                <a:spcPts val="3642"/>
              </a:lnSpc>
            </a:pPr>
            <a:r>
              <a:rPr lang="en-US" sz="2601">
                <a:solidFill>
                  <a:srgbClr val="FFFFFF"/>
                </a:solidFill>
                <a:latin typeface="Open Sans"/>
              </a:rPr>
              <a:t>French culture is well known throughout the world for its contributions to philosophy, food, and art. International film festivals, such as the Cannes Film Festival, facilitate cultural exchange by providing a platform for filmmakers from other backgrounds to present their work, thereby promoting global discourse and awareness of cultural variety. </a:t>
            </a:r>
          </a:p>
        </p:txBody>
      </p:sp>
      <p:sp>
        <p:nvSpPr>
          <p:cNvPr id="11" name="TextBox 11"/>
          <p:cNvSpPr txBox="1"/>
          <p:nvPr/>
        </p:nvSpPr>
        <p:spPr>
          <a:xfrm>
            <a:off x="2649369" y="3026003"/>
            <a:ext cx="8276530" cy="481290"/>
          </a:xfrm>
          <a:prstGeom prst="rect">
            <a:avLst/>
          </a:prstGeom>
        </p:spPr>
        <p:txBody>
          <a:bodyPr lIns="0" tIns="0" rIns="0" bIns="0" rtlCol="0" anchor="t">
            <a:spAutoFit/>
          </a:bodyPr>
          <a:lstStyle/>
          <a:p>
            <a:pPr algn="just">
              <a:lnSpc>
                <a:spcPts val="3922"/>
              </a:lnSpc>
            </a:pPr>
            <a:r>
              <a:rPr lang="en-US" sz="2801">
                <a:solidFill>
                  <a:srgbClr val="FFFFFF"/>
                </a:solidFill>
                <a:latin typeface="Open Sans Bold"/>
              </a:rPr>
              <a:t>C</a:t>
            </a:r>
            <a:r>
              <a:rPr lang="en-US" sz="2801">
                <a:solidFill>
                  <a:srgbClr val="FFFFFF"/>
                </a:solidFill>
                <a:latin typeface="Open Sans"/>
              </a:rPr>
              <a:t>ULTURAL EXCHANGE</a:t>
            </a: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0EBE3"/>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297969" y="-675616"/>
            <a:ext cx="6958545" cy="11638232"/>
            <a:chOff x="0" y="0"/>
            <a:chExt cx="697961" cy="1167346"/>
          </a:xfrm>
        </p:grpSpPr>
        <p:sp>
          <p:nvSpPr>
            <p:cNvPr id="3" name="Freeform 3"/>
            <p:cNvSpPr/>
            <p:nvPr/>
          </p:nvSpPr>
          <p:spPr>
            <a:xfrm>
              <a:off x="0" y="0"/>
              <a:ext cx="697961" cy="1167346"/>
            </a:xfrm>
            <a:custGeom>
              <a:avLst/>
              <a:gdLst/>
              <a:ahLst/>
              <a:cxnLst/>
              <a:rect l="l" t="t" r="r" b="b"/>
              <a:pathLst>
                <a:path w="697961" h="1167346">
                  <a:moveTo>
                    <a:pt x="232779" y="1148277"/>
                  </a:moveTo>
                  <a:cubicBezTo>
                    <a:pt x="268562" y="1159791"/>
                    <a:pt x="309242" y="1167346"/>
                    <a:pt x="349168" y="1167346"/>
                  </a:cubicBezTo>
                  <a:cubicBezTo>
                    <a:pt x="389096" y="1167346"/>
                    <a:pt x="427516" y="1160869"/>
                    <a:pt x="462921" y="1149355"/>
                  </a:cubicBezTo>
                  <a:cubicBezTo>
                    <a:pt x="463676" y="1148996"/>
                    <a:pt x="464429" y="1148996"/>
                    <a:pt x="465182" y="1148637"/>
                  </a:cubicBezTo>
                  <a:cubicBezTo>
                    <a:pt x="598144" y="1102581"/>
                    <a:pt x="696078" y="980967"/>
                    <a:pt x="697961" y="830969"/>
                  </a:cubicBezTo>
                  <a:lnTo>
                    <a:pt x="697961" y="0"/>
                  </a:lnTo>
                  <a:lnTo>
                    <a:pt x="0" y="0"/>
                  </a:lnTo>
                  <a:lnTo>
                    <a:pt x="0" y="830352"/>
                  </a:lnTo>
                  <a:cubicBezTo>
                    <a:pt x="1883" y="981686"/>
                    <a:pt x="98310" y="1103301"/>
                    <a:pt x="232779" y="1148277"/>
                  </a:cubicBezTo>
                  <a:close/>
                </a:path>
              </a:pathLst>
            </a:custGeom>
            <a:solidFill>
              <a:srgbClr val="000000"/>
            </a:solidFill>
          </p:spPr>
        </p:sp>
        <p:sp>
          <p:nvSpPr>
            <p:cNvPr id="4" name="TextBox 4"/>
            <p:cNvSpPr txBox="1"/>
            <p:nvPr/>
          </p:nvSpPr>
          <p:spPr>
            <a:xfrm>
              <a:off x="0" y="-38100"/>
              <a:ext cx="697961" cy="107844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rot="5400000">
            <a:off x="3031485" y="-675616"/>
            <a:ext cx="6958545" cy="11638232"/>
            <a:chOff x="0" y="0"/>
            <a:chExt cx="697961" cy="1167346"/>
          </a:xfrm>
        </p:grpSpPr>
        <p:sp>
          <p:nvSpPr>
            <p:cNvPr id="6" name="Freeform 6"/>
            <p:cNvSpPr/>
            <p:nvPr/>
          </p:nvSpPr>
          <p:spPr>
            <a:xfrm>
              <a:off x="0" y="0"/>
              <a:ext cx="697961" cy="1167346"/>
            </a:xfrm>
            <a:custGeom>
              <a:avLst/>
              <a:gdLst/>
              <a:ahLst/>
              <a:cxnLst/>
              <a:rect l="l" t="t" r="r" b="b"/>
              <a:pathLst>
                <a:path w="697961" h="1167346">
                  <a:moveTo>
                    <a:pt x="232779" y="1148277"/>
                  </a:moveTo>
                  <a:cubicBezTo>
                    <a:pt x="268562" y="1159791"/>
                    <a:pt x="309242" y="1167346"/>
                    <a:pt x="349168" y="1167346"/>
                  </a:cubicBezTo>
                  <a:cubicBezTo>
                    <a:pt x="389096" y="1167346"/>
                    <a:pt x="427516" y="1160869"/>
                    <a:pt x="462921" y="1149355"/>
                  </a:cubicBezTo>
                  <a:cubicBezTo>
                    <a:pt x="463676" y="1148996"/>
                    <a:pt x="464429" y="1148996"/>
                    <a:pt x="465182" y="1148637"/>
                  </a:cubicBezTo>
                  <a:cubicBezTo>
                    <a:pt x="598144" y="1102581"/>
                    <a:pt x="696078" y="980967"/>
                    <a:pt x="697961" y="830969"/>
                  </a:cubicBezTo>
                  <a:lnTo>
                    <a:pt x="697961" y="0"/>
                  </a:lnTo>
                  <a:lnTo>
                    <a:pt x="0" y="0"/>
                  </a:lnTo>
                  <a:lnTo>
                    <a:pt x="0" y="830352"/>
                  </a:lnTo>
                  <a:cubicBezTo>
                    <a:pt x="1883" y="981686"/>
                    <a:pt x="98310" y="1103301"/>
                    <a:pt x="232779" y="1148277"/>
                  </a:cubicBezTo>
                  <a:close/>
                </a:path>
              </a:pathLst>
            </a:custGeom>
            <a:solidFill>
              <a:srgbClr val="000000"/>
            </a:solidFill>
          </p:spPr>
        </p:sp>
        <p:sp>
          <p:nvSpPr>
            <p:cNvPr id="7" name="TextBox 7"/>
            <p:cNvSpPr txBox="1"/>
            <p:nvPr/>
          </p:nvSpPr>
          <p:spPr>
            <a:xfrm>
              <a:off x="0" y="-38100"/>
              <a:ext cx="697961" cy="1078446"/>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143234" y="2459738"/>
            <a:ext cx="5367524" cy="536752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4906" r="-24906"/>
              </a:stretch>
            </a:blipFill>
          </p:spPr>
        </p:sp>
      </p:grpSp>
      <p:sp>
        <p:nvSpPr>
          <p:cNvPr id="10" name="TextBox 10"/>
          <p:cNvSpPr txBox="1"/>
          <p:nvPr/>
        </p:nvSpPr>
        <p:spPr>
          <a:xfrm>
            <a:off x="7383399" y="3993565"/>
            <a:ext cx="8042251" cy="3191470"/>
          </a:xfrm>
          <a:prstGeom prst="rect">
            <a:avLst/>
          </a:prstGeom>
        </p:spPr>
        <p:txBody>
          <a:bodyPr lIns="0" tIns="0" rIns="0" bIns="0" rtlCol="0" anchor="t">
            <a:spAutoFit/>
          </a:bodyPr>
          <a:lstStyle/>
          <a:p>
            <a:pPr algn="just">
              <a:lnSpc>
                <a:spcPts val="3642"/>
              </a:lnSpc>
            </a:pPr>
            <a:r>
              <a:rPr lang="en-US" sz="2601">
                <a:solidFill>
                  <a:srgbClr val="FFFFFF"/>
                </a:solidFill>
                <a:latin typeface="Open Sans"/>
              </a:rPr>
              <a:t>The goal of social integration in France is to unite disparate groups into a single, cohesive community. In an attempt to forge a shared national identity while honoring individual cultural variety, measures supporting secularism in public institutions and French language competency are among those being implemented. </a:t>
            </a:r>
          </a:p>
        </p:txBody>
      </p:sp>
      <p:sp>
        <p:nvSpPr>
          <p:cNvPr id="11" name="TextBox 11"/>
          <p:cNvSpPr txBox="1"/>
          <p:nvPr/>
        </p:nvSpPr>
        <p:spPr>
          <a:xfrm>
            <a:off x="7383399" y="3044816"/>
            <a:ext cx="8042251" cy="481290"/>
          </a:xfrm>
          <a:prstGeom prst="rect">
            <a:avLst/>
          </a:prstGeom>
        </p:spPr>
        <p:txBody>
          <a:bodyPr lIns="0" tIns="0" rIns="0" bIns="0" rtlCol="0" anchor="t">
            <a:spAutoFit/>
          </a:bodyPr>
          <a:lstStyle/>
          <a:p>
            <a:pPr algn="r">
              <a:lnSpc>
                <a:spcPts val="3922"/>
              </a:lnSpc>
            </a:pPr>
            <a:r>
              <a:rPr lang="en-US" sz="2801">
                <a:solidFill>
                  <a:srgbClr val="FFFFFF"/>
                </a:solidFill>
                <a:latin typeface="Open Sans Bold"/>
              </a:rPr>
              <a:t>S</a:t>
            </a:r>
            <a:r>
              <a:rPr lang="en-US" sz="2801">
                <a:solidFill>
                  <a:srgbClr val="FFFFFF"/>
                </a:solidFill>
                <a:latin typeface="Open Sans"/>
              </a:rPr>
              <a:t>OCIAL INTEGRATION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EBE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9103540" cy="8229600"/>
            <a:chOff x="0" y="0"/>
            <a:chExt cx="6350000" cy="5740400"/>
          </a:xfrm>
        </p:grpSpPr>
        <p:sp>
          <p:nvSpPr>
            <p:cNvPr id="3" name="Freeform 3"/>
            <p:cNvSpPr/>
            <p:nvPr/>
          </p:nvSpPr>
          <p:spPr>
            <a:xfrm>
              <a:off x="0" y="0"/>
              <a:ext cx="6351270" cy="5741670"/>
            </a:xfrm>
            <a:custGeom>
              <a:avLst/>
              <a:gdLst/>
              <a:ahLst/>
              <a:cxnLst/>
              <a:rect l="l" t="t" r="r" b="b"/>
              <a:pathLst>
                <a:path w="6351270" h="57416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solidFill>
              <a:srgbClr val="000000"/>
            </a:solidFill>
            <a:ln w="12700">
              <a:solidFill>
                <a:srgbClr val="000000"/>
              </a:solidFill>
            </a:ln>
          </p:spPr>
        </p:sp>
      </p:grpSp>
      <p:grpSp>
        <p:nvGrpSpPr>
          <p:cNvPr id="4" name="Group 4"/>
          <p:cNvGrpSpPr/>
          <p:nvPr/>
        </p:nvGrpSpPr>
        <p:grpSpPr>
          <a:xfrm>
            <a:off x="10609406" y="1028700"/>
            <a:ext cx="6649894" cy="5145540"/>
            <a:chOff x="0" y="0"/>
            <a:chExt cx="1030243" cy="797179"/>
          </a:xfrm>
        </p:grpSpPr>
        <p:sp>
          <p:nvSpPr>
            <p:cNvPr id="5" name="Freeform 5"/>
            <p:cNvSpPr/>
            <p:nvPr/>
          </p:nvSpPr>
          <p:spPr>
            <a:xfrm>
              <a:off x="0" y="0"/>
              <a:ext cx="1030243" cy="797179"/>
            </a:xfrm>
            <a:custGeom>
              <a:avLst/>
              <a:gdLst/>
              <a:ahLst/>
              <a:cxnLst/>
              <a:rect l="l" t="t" r="r" b="b"/>
              <a:pathLst>
                <a:path w="1030243" h="797179">
                  <a:moveTo>
                    <a:pt x="73346" y="0"/>
                  </a:moveTo>
                  <a:lnTo>
                    <a:pt x="956897" y="0"/>
                  </a:lnTo>
                  <a:cubicBezTo>
                    <a:pt x="997405" y="0"/>
                    <a:pt x="1030243" y="32838"/>
                    <a:pt x="1030243" y="73346"/>
                  </a:cubicBezTo>
                  <a:lnTo>
                    <a:pt x="1030243" y="723833"/>
                  </a:lnTo>
                  <a:cubicBezTo>
                    <a:pt x="1030243" y="764341"/>
                    <a:pt x="997405" y="797179"/>
                    <a:pt x="956897" y="797179"/>
                  </a:cubicBezTo>
                  <a:lnTo>
                    <a:pt x="73346" y="797179"/>
                  </a:lnTo>
                  <a:cubicBezTo>
                    <a:pt x="32838" y="797179"/>
                    <a:pt x="0" y="764341"/>
                    <a:pt x="0" y="723833"/>
                  </a:cubicBezTo>
                  <a:lnTo>
                    <a:pt x="0" y="73346"/>
                  </a:lnTo>
                  <a:cubicBezTo>
                    <a:pt x="0" y="32838"/>
                    <a:pt x="32838" y="0"/>
                    <a:pt x="73346" y="0"/>
                  </a:cubicBezTo>
                  <a:close/>
                </a:path>
              </a:pathLst>
            </a:custGeom>
            <a:blipFill>
              <a:blip r:embed="rId3"/>
              <a:stretch>
                <a:fillRect l="-8004" r="-8004"/>
              </a:stretch>
            </a:blipFill>
          </p:spPr>
        </p:sp>
      </p:grpSp>
      <p:grpSp>
        <p:nvGrpSpPr>
          <p:cNvPr id="6" name="Group 6"/>
          <p:cNvGrpSpPr/>
          <p:nvPr/>
        </p:nvGrpSpPr>
        <p:grpSpPr>
          <a:xfrm>
            <a:off x="8518264" y="6498090"/>
            <a:ext cx="8741036" cy="5246370"/>
            <a:chOff x="0" y="0"/>
            <a:chExt cx="6350000" cy="3811270"/>
          </a:xfrm>
        </p:grpSpPr>
        <p:sp>
          <p:nvSpPr>
            <p:cNvPr id="7" name="Freeform 7"/>
            <p:cNvSpPr/>
            <p:nvPr/>
          </p:nvSpPr>
          <p:spPr>
            <a:xfrm>
              <a:off x="0" y="0"/>
              <a:ext cx="6350000" cy="3811270"/>
            </a:xfrm>
            <a:custGeom>
              <a:avLst/>
              <a:gdLst/>
              <a:ahLst/>
              <a:cxnLst/>
              <a:rect l="l" t="t" r="r" b="b"/>
              <a:pathLst>
                <a:path w="6350000" h="381127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4"/>
              <a:stretch>
                <a:fillRect l="-5382" t="-23030" r="-5382"/>
              </a:stretch>
            </a:blipFill>
          </p:spPr>
        </p:sp>
      </p:grpSp>
      <p:grpSp>
        <p:nvGrpSpPr>
          <p:cNvPr id="8" name="Group 8"/>
          <p:cNvGrpSpPr/>
          <p:nvPr/>
        </p:nvGrpSpPr>
        <p:grpSpPr>
          <a:xfrm>
            <a:off x="1028700" y="5593926"/>
            <a:ext cx="2057400" cy="3664374"/>
            <a:chOff x="0" y="0"/>
            <a:chExt cx="541867" cy="965103"/>
          </a:xfrm>
        </p:grpSpPr>
        <p:sp>
          <p:nvSpPr>
            <p:cNvPr id="9" name="Freeform 9"/>
            <p:cNvSpPr/>
            <p:nvPr/>
          </p:nvSpPr>
          <p:spPr>
            <a:xfrm>
              <a:off x="0" y="0"/>
              <a:ext cx="541867" cy="965103"/>
            </a:xfrm>
            <a:custGeom>
              <a:avLst/>
              <a:gdLst/>
              <a:ahLst/>
              <a:cxnLst/>
              <a:rect l="l" t="t" r="r" b="b"/>
              <a:pathLst>
                <a:path w="541867" h="965103">
                  <a:moveTo>
                    <a:pt x="191911" y="0"/>
                  </a:moveTo>
                  <a:lnTo>
                    <a:pt x="349956" y="0"/>
                  </a:lnTo>
                  <a:cubicBezTo>
                    <a:pt x="400854" y="0"/>
                    <a:pt x="449667" y="20219"/>
                    <a:pt x="485657" y="56209"/>
                  </a:cubicBezTo>
                  <a:cubicBezTo>
                    <a:pt x="521648" y="92200"/>
                    <a:pt x="541867" y="141013"/>
                    <a:pt x="541867" y="191911"/>
                  </a:cubicBezTo>
                  <a:lnTo>
                    <a:pt x="541867" y="773191"/>
                  </a:lnTo>
                  <a:cubicBezTo>
                    <a:pt x="541867" y="824089"/>
                    <a:pt x="521648" y="872903"/>
                    <a:pt x="485657" y="908893"/>
                  </a:cubicBezTo>
                  <a:cubicBezTo>
                    <a:pt x="449667" y="944883"/>
                    <a:pt x="400854" y="965103"/>
                    <a:pt x="349956" y="965103"/>
                  </a:cubicBezTo>
                  <a:lnTo>
                    <a:pt x="191911" y="965103"/>
                  </a:lnTo>
                  <a:cubicBezTo>
                    <a:pt x="141013" y="965103"/>
                    <a:pt x="92200" y="944883"/>
                    <a:pt x="56209" y="908893"/>
                  </a:cubicBezTo>
                  <a:cubicBezTo>
                    <a:pt x="20219" y="872903"/>
                    <a:pt x="0" y="824089"/>
                    <a:pt x="0" y="773191"/>
                  </a:cubicBezTo>
                  <a:lnTo>
                    <a:pt x="0" y="191911"/>
                  </a:lnTo>
                  <a:cubicBezTo>
                    <a:pt x="0" y="141013"/>
                    <a:pt x="20219" y="92200"/>
                    <a:pt x="56209" y="56209"/>
                  </a:cubicBezTo>
                  <a:cubicBezTo>
                    <a:pt x="92200" y="20219"/>
                    <a:pt x="141013" y="0"/>
                    <a:pt x="191911" y="0"/>
                  </a:cubicBezTo>
                  <a:close/>
                </a:path>
              </a:pathLst>
            </a:custGeom>
            <a:solidFill>
              <a:srgbClr val="000000"/>
            </a:solidFill>
          </p:spPr>
        </p:sp>
        <p:sp>
          <p:nvSpPr>
            <p:cNvPr id="10" name="TextBox 10"/>
            <p:cNvSpPr txBox="1"/>
            <p:nvPr/>
          </p:nvSpPr>
          <p:spPr>
            <a:xfrm>
              <a:off x="0" y="-38100"/>
              <a:ext cx="541867" cy="1003203"/>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1673026" y="3026420"/>
            <a:ext cx="7910138" cy="1653540"/>
          </a:xfrm>
          <a:prstGeom prst="rect">
            <a:avLst/>
          </a:prstGeom>
        </p:spPr>
        <p:txBody>
          <a:bodyPr lIns="0" tIns="0" rIns="0" bIns="0" rtlCol="0" anchor="t">
            <a:spAutoFit/>
          </a:bodyPr>
          <a:lstStyle/>
          <a:p>
            <a:pPr algn="r">
              <a:lnSpc>
                <a:spcPts val="3359"/>
              </a:lnSpc>
            </a:pPr>
            <a:r>
              <a:rPr lang="en-US" sz="2400">
                <a:solidFill>
                  <a:srgbClr val="FFFFFF"/>
                </a:solidFill>
                <a:latin typeface="Open Sans"/>
              </a:rPr>
              <a:t>The common values, habits, conventions, beliefs, and behaviors of a group of people are referred to as their culture.  It includes language, religion, cuisine, social habits, music, and arts.</a:t>
            </a:r>
          </a:p>
        </p:txBody>
      </p:sp>
      <p:sp>
        <p:nvSpPr>
          <p:cNvPr id="12" name="TextBox 12"/>
          <p:cNvSpPr txBox="1"/>
          <p:nvPr/>
        </p:nvSpPr>
        <p:spPr>
          <a:xfrm>
            <a:off x="1673026" y="1690177"/>
            <a:ext cx="7910138" cy="1016509"/>
          </a:xfrm>
          <a:prstGeom prst="rect">
            <a:avLst/>
          </a:prstGeom>
        </p:spPr>
        <p:txBody>
          <a:bodyPr lIns="0" tIns="0" rIns="0" bIns="0" rtlCol="0" anchor="t">
            <a:spAutoFit/>
          </a:bodyPr>
          <a:lstStyle/>
          <a:p>
            <a:pPr algn="r">
              <a:lnSpc>
                <a:spcPts val="7956"/>
              </a:lnSpc>
            </a:pPr>
            <a:r>
              <a:rPr lang="en-US" sz="6800">
                <a:solidFill>
                  <a:srgbClr val="FFFFFF"/>
                </a:solidFill>
                <a:latin typeface="HK Grotesk Bold"/>
              </a:rPr>
              <a:t>WHAT IS CULTURE? </a:t>
            </a:r>
          </a:p>
        </p:txBody>
      </p:sp>
      <p:sp>
        <p:nvSpPr>
          <p:cNvPr id="13" name="TextBox 13"/>
          <p:cNvSpPr txBox="1"/>
          <p:nvPr/>
        </p:nvSpPr>
        <p:spPr>
          <a:xfrm>
            <a:off x="3923300" y="6049097"/>
            <a:ext cx="5424517" cy="2715932"/>
          </a:xfrm>
          <a:prstGeom prst="rect">
            <a:avLst/>
          </a:prstGeom>
        </p:spPr>
        <p:txBody>
          <a:bodyPr lIns="0" tIns="0" rIns="0" bIns="0" rtlCol="0" anchor="t">
            <a:spAutoFit/>
          </a:bodyPr>
          <a:lstStyle/>
          <a:p>
            <a:pPr algn="l">
              <a:lnSpc>
                <a:spcPts val="3077"/>
              </a:lnSpc>
            </a:pPr>
            <a:r>
              <a:rPr lang="en-US" sz="2198">
                <a:solidFill>
                  <a:srgbClr val="FFFFFF">
                    <a:alpha val="80784"/>
                  </a:srgbClr>
                </a:solidFill>
                <a:latin typeface="Open Sans"/>
              </a:rPr>
              <a:t>French cuisine, art (like the Louvre), literature (like Victor Hugo), and </a:t>
            </a:r>
          </a:p>
          <a:p>
            <a:pPr algn="l">
              <a:lnSpc>
                <a:spcPts val="3077"/>
              </a:lnSpc>
            </a:pPr>
            <a:r>
              <a:rPr lang="en-US" sz="2198">
                <a:solidFill>
                  <a:srgbClr val="FFFFFF">
                    <a:alpha val="80784"/>
                  </a:srgbClr>
                </a:solidFill>
                <a:latin typeface="Open Sans"/>
              </a:rPr>
              <a:t>cultural traditions all contribute </a:t>
            </a:r>
          </a:p>
          <a:p>
            <a:pPr algn="l">
              <a:lnSpc>
                <a:spcPts val="3077"/>
              </a:lnSpc>
            </a:pPr>
            <a:r>
              <a:rPr lang="en-US" sz="2198">
                <a:solidFill>
                  <a:srgbClr val="FFFFFF">
                    <a:alpha val="80784"/>
                  </a:srgbClr>
                </a:solidFill>
                <a:latin typeface="Open Sans"/>
              </a:rPr>
              <a:t>to the country's strong sense </a:t>
            </a:r>
          </a:p>
          <a:p>
            <a:pPr algn="l">
              <a:lnSpc>
                <a:spcPts val="3077"/>
              </a:lnSpc>
            </a:pPr>
            <a:r>
              <a:rPr lang="en-US" sz="2198">
                <a:solidFill>
                  <a:srgbClr val="FFFFFF">
                    <a:alpha val="80784"/>
                  </a:srgbClr>
                </a:solidFill>
                <a:latin typeface="Open Sans"/>
              </a:rPr>
              <a:t>of identity and influence</a:t>
            </a:r>
          </a:p>
          <a:p>
            <a:pPr algn="l">
              <a:lnSpc>
                <a:spcPts val="3077"/>
              </a:lnSpc>
            </a:pPr>
            <a:r>
              <a:rPr lang="en-US" sz="2198">
                <a:solidFill>
                  <a:srgbClr val="FFFFFF">
                    <a:alpha val="80784"/>
                  </a:srgbClr>
                </a:solidFill>
                <a:latin typeface="Open Sans"/>
              </a:rPr>
              <a:t>daily life and </a:t>
            </a:r>
          </a:p>
          <a:p>
            <a:pPr algn="l">
              <a:lnSpc>
                <a:spcPts val="3077"/>
              </a:lnSpc>
            </a:pPr>
            <a:r>
              <a:rPr lang="en-US" sz="2198">
                <a:solidFill>
                  <a:srgbClr val="FFFFFF">
                    <a:alpha val="80784"/>
                  </a:srgbClr>
                </a:solidFill>
                <a:latin typeface="Open Sans"/>
              </a:rPr>
              <a:t>patriotism. </a:t>
            </a:r>
          </a:p>
        </p:txBody>
      </p:sp>
    </p:spTree>
  </p:cSld>
  <p:clrMapOvr>
    <a:masterClrMapping/>
  </p:clrMapOvr>
  <p:transition spd="slow">
    <p:push dir="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0EBE3"/>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765854" y="-3806442"/>
            <a:ext cx="6958545" cy="17899884"/>
            <a:chOff x="0" y="0"/>
            <a:chExt cx="697961" cy="1795407"/>
          </a:xfrm>
        </p:grpSpPr>
        <p:sp>
          <p:nvSpPr>
            <p:cNvPr id="3" name="Freeform 3"/>
            <p:cNvSpPr/>
            <p:nvPr/>
          </p:nvSpPr>
          <p:spPr>
            <a:xfrm>
              <a:off x="0" y="0"/>
              <a:ext cx="697961" cy="1795407"/>
            </a:xfrm>
            <a:custGeom>
              <a:avLst/>
              <a:gdLst/>
              <a:ahLst/>
              <a:cxnLst/>
              <a:rect l="l" t="t" r="r" b="b"/>
              <a:pathLst>
                <a:path w="697961" h="1795407">
                  <a:moveTo>
                    <a:pt x="232779" y="1776338"/>
                  </a:moveTo>
                  <a:cubicBezTo>
                    <a:pt x="268562" y="1787852"/>
                    <a:pt x="309242" y="1795407"/>
                    <a:pt x="349168" y="1795407"/>
                  </a:cubicBezTo>
                  <a:cubicBezTo>
                    <a:pt x="389096" y="1795407"/>
                    <a:pt x="427516" y="1788930"/>
                    <a:pt x="462921" y="1777416"/>
                  </a:cubicBezTo>
                  <a:cubicBezTo>
                    <a:pt x="463676" y="1777057"/>
                    <a:pt x="464429" y="1777057"/>
                    <a:pt x="465182" y="1776697"/>
                  </a:cubicBezTo>
                  <a:cubicBezTo>
                    <a:pt x="598144" y="1730642"/>
                    <a:pt x="696078" y="1609028"/>
                    <a:pt x="697961" y="1445078"/>
                  </a:cubicBezTo>
                  <a:lnTo>
                    <a:pt x="697961" y="0"/>
                  </a:lnTo>
                  <a:lnTo>
                    <a:pt x="0" y="0"/>
                  </a:lnTo>
                  <a:lnTo>
                    <a:pt x="0" y="1444006"/>
                  </a:lnTo>
                  <a:cubicBezTo>
                    <a:pt x="1883" y="1609747"/>
                    <a:pt x="98310" y="1731362"/>
                    <a:pt x="232779" y="1776338"/>
                  </a:cubicBezTo>
                  <a:close/>
                </a:path>
              </a:pathLst>
            </a:custGeom>
            <a:solidFill>
              <a:srgbClr val="222222"/>
            </a:solidFill>
          </p:spPr>
        </p:sp>
        <p:sp>
          <p:nvSpPr>
            <p:cNvPr id="4" name="TextBox 4"/>
            <p:cNvSpPr txBox="1"/>
            <p:nvPr/>
          </p:nvSpPr>
          <p:spPr>
            <a:xfrm>
              <a:off x="0" y="-38100"/>
              <a:ext cx="697961" cy="1706507"/>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rot="5400000">
            <a:off x="3368543" y="-675616"/>
            <a:ext cx="6958545" cy="11638232"/>
            <a:chOff x="0" y="0"/>
            <a:chExt cx="697961" cy="1167346"/>
          </a:xfrm>
        </p:grpSpPr>
        <p:sp>
          <p:nvSpPr>
            <p:cNvPr id="6" name="Freeform 6"/>
            <p:cNvSpPr/>
            <p:nvPr/>
          </p:nvSpPr>
          <p:spPr>
            <a:xfrm>
              <a:off x="0" y="0"/>
              <a:ext cx="697961" cy="1167346"/>
            </a:xfrm>
            <a:custGeom>
              <a:avLst/>
              <a:gdLst/>
              <a:ahLst/>
              <a:cxnLst/>
              <a:rect l="l" t="t" r="r" b="b"/>
              <a:pathLst>
                <a:path w="697961" h="1167346">
                  <a:moveTo>
                    <a:pt x="232779" y="1148277"/>
                  </a:moveTo>
                  <a:cubicBezTo>
                    <a:pt x="268562" y="1159791"/>
                    <a:pt x="309242" y="1167346"/>
                    <a:pt x="349168" y="1167346"/>
                  </a:cubicBezTo>
                  <a:cubicBezTo>
                    <a:pt x="389096" y="1167346"/>
                    <a:pt x="427516" y="1160869"/>
                    <a:pt x="462921" y="1149355"/>
                  </a:cubicBezTo>
                  <a:cubicBezTo>
                    <a:pt x="463676" y="1148996"/>
                    <a:pt x="464429" y="1148996"/>
                    <a:pt x="465182" y="1148637"/>
                  </a:cubicBezTo>
                  <a:cubicBezTo>
                    <a:pt x="598144" y="1102581"/>
                    <a:pt x="696078" y="980967"/>
                    <a:pt x="697961" y="830969"/>
                  </a:cubicBezTo>
                  <a:lnTo>
                    <a:pt x="697961" y="0"/>
                  </a:lnTo>
                  <a:lnTo>
                    <a:pt x="0" y="0"/>
                  </a:lnTo>
                  <a:lnTo>
                    <a:pt x="0" y="830352"/>
                  </a:lnTo>
                  <a:cubicBezTo>
                    <a:pt x="1883" y="981686"/>
                    <a:pt x="98310" y="1103301"/>
                    <a:pt x="232779" y="1148277"/>
                  </a:cubicBezTo>
                  <a:close/>
                </a:path>
              </a:pathLst>
            </a:custGeom>
            <a:solidFill>
              <a:srgbClr val="222222"/>
            </a:solidFill>
          </p:spPr>
        </p:sp>
        <p:sp>
          <p:nvSpPr>
            <p:cNvPr id="7" name="TextBox 7"/>
            <p:cNvSpPr txBox="1"/>
            <p:nvPr/>
          </p:nvSpPr>
          <p:spPr>
            <a:xfrm>
              <a:off x="0" y="-38100"/>
              <a:ext cx="697961" cy="1078446"/>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686709" y="2459738"/>
            <a:ext cx="5367524" cy="536752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38967" r="-38967"/>
              </a:stretch>
            </a:blipFill>
          </p:spPr>
        </p:sp>
      </p:grpSp>
      <p:sp>
        <p:nvSpPr>
          <p:cNvPr id="10" name="TextBox 10"/>
          <p:cNvSpPr txBox="1"/>
          <p:nvPr/>
        </p:nvSpPr>
        <p:spPr>
          <a:xfrm>
            <a:off x="8528667" y="4012378"/>
            <a:ext cx="8276530" cy="3191470"/>
          </a:xfrm>
          <a:prstGeom prst="rect">
            <a:avLst/>
          </a:prstGeom>
        </p:spPr>
        <p:txBody>
          <a:bodyPr lIns="0" tIns="0" rIns="0" bIns="0" rtlCol="0" anchor="t">
            <a:spAutoFit/>
          </a:bodyPr>
          <a:lstStyle/>
          <a:p>
            <a:pPr algn="just">
              <a:lnSpc>
                <a:spcPts val="3642"/>
              </a:lnSpc>
            </a:pPr>
            <a:r>
              <a:rPr lang="en-US" sz="2601">
                <a:solidFill>
                  <a:srgbClr val="FFFFFF"/>
                </a:solidFill>
                <a:latin typeface="Open Sans"/>
              </a:rPr>
              <a:t>Discrimination in France persists despite efforts to be more inclusive on the basis of socioeconomic background, religion, and ethnicity. Discrimination is evident in public discourse, housing access, and employment practices, underscoring the need for continual legislative intervention and conversation as well as community conflicts. </a:t>
            </a:r>
          </a:p>
        </p:txBody>
      </p:sp>
      <p:sp>
        <p:nvSpPr>
          <p:cNvPr id="11" name="TextBox 11"/>
          <p:cNvSpPr txBox="1"/>
          <p:nvPr/>
        </p:nvSpPr>
        <p:spPr>
          <a:xfrm>
            <a:off x="8528667" y="3026003"/>
            <a:ext cx="8276530" cy="481290"/>
          </a:xfrm>
          <a:prstGeom prst="rect">
            <a:avLst/>
          </a:prstGeom>
        </p:spPr>
        <p:txBody>
          <a:bodyPr lIns="0" tIns="0" rIns="0" bIns="0" rtlCol="0" anchor="t">
            <a:spAutoFit/>
          </a:bodyPr>
          <a:lstStyle/>
          <a:p>
            <a:pPr algn="just">
              <a:lnSpc>
                <a:spcPts val="3922"/>
              </a:lnSpc>
            </a:pPr>
            <a:r>
              <a:rPr lang="en-US" sz="2801">
                <a:solidFill>
                  <a:srgbClr val="FFFFFF"/>
                </a:solidFill>
                <a:latin typeface="Open Sans Bold"/>
              </a:rPr>
              <a:t>D</a:t>
            </a:r>
            <a:r>
              <a:rPr lang="en-US" sz="2801">
                <a:solidFill>
                  <a:srgbClr val="FFFFFF"/>
                </a:solidFill>
                <a:latin typeface="Open Sans"/>
              </a:rPr>
              <a:t>ISCRIMINATION</a:t>
            </a: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EBE3"/>
        </a:solidFill>
        <a:effectLst/>
      </p:bgPr>
    </p:bg>
    <p:spTree>
      <p:nvGrpSpPr>
        <p:cNvPr id="1" name=""/>
        <p:cNvGrpSpPr/>
        <p:nvPr/>
      </p:nvGrpSpPr>
      <p:grpSpPr>
        <a:xfrm>
          <a:off x="0" y="0"/>
          <a:ext cx="0" cy="0"/>
          <a:chOff x="0" y="0"/>
          <a:chExt cx="0" cy="0"/>
        </a:xfrm>
      </p:grpSpPr>
      <p:grpSp>
        <p:nvGrpSpPr>
          <p:cNvPr id="2" name="Group 2"/>
          <p:cNvGrpSpPr/>
          <p:nvPr/>
        </p:nvGrpSpPr>
        <p:grpSpPr>
          <a:xfrm>
            <a:off x="622074" y="1028700"/>
            <a:ext cx="12871905" cy="7725717"/>
            <a:chOff x="0" y="0"/>
            <a:chExt cx="6350000" cy="3811270"/>
          </a:xfrm>
        </p:grpSpPr>
        <p:sp>
          <p:nvSpPr>
            <p:cNvPr id="3" name="Freeform 3"/>
            <p:cNvSpPr/>
            <p:nvPr/>
          </p:nvSpPr>
          <p:spPr>
            <a:xfrm>
              <a:off x="0" y="0"/>
              <a:ext cx="6350000" cy="3811270"/>
            </a:xfrm>
            <a:custGeom>
              <a:avLst/>
              <a:gdLst/>
              <a:ahLst/>
              <a:cxnLst/>
              <a:rect l="l" t="t" r="r" b="b"/>
              <a:pathLst>
                <a:path w="6350000" h="381127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solidFill>
              <a:srgbClr val="000000"/>
            </a:solidFill>
            <a:ln w="12700">
              <a:solidFill>
                <a:srgbClr val="000000"/>
              </a:solidFill>
            </a:ln>
          </p:spPr>
        </p:sp>
      </p:grpSp>
      <p:sp>
        <p:nvSpPr>
          <p:cNvPr id="4" name="Freeform 4"/>
          <p:cNvSpPr/>
          <p:nvPr/>
        </p:nvSpPr>
        <p:spPr>
          <a:xfrm flipH="1">
            <a:off x="8904289" y="4189098"/>
            <a:ext cx="1331915" cy="1331915"/>
          </a:xfrm>
          <a:custGeom>
            <a:avLst/>
            <a:gdLst/>
            <a:ahLst/>
            <a:cxnLst/>
            <a:rect l="l" t="t" r="r" b="b"/>
            <a:pathLst>
              <a:path w="1331915" h="1331915">
                <a:moveTo>
                  <a:pt x="1331915" y="0"/>
                </a:moveTo>
                <a:lnTo>
                  <a:pt x="0" y="0"/>
                </a:lnTo>
                <a:lnTo>
                  <a:pt x="0" y="1331914"/>
                </a:lnTo>
                <a:lnTo>
                  <a:pt x="1331915" y="1331914"/>
                </a:lnTo>
                <a:lnTo>
                  <a:pt x="1331915"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6534696" y="7106366"/>
            <a:ext cx="6959283" cy="2717553"/>
            <a:chOff x="0" y="0"/>
            <a:chExt cx="1078175" cy="421020"/>
          </a:xfrm>
        </p:grpSpPr>
        <p:sp>
          <p:nvSpPr>
            <p:cNvPr id="6" name="Freeform 6"/>
            <p:cNvSpPr/>
            <p:nvPr/>
          </p:nvSpPr>
          <p:spPr>
            <a:xfrm>
              <a:off x="0" y="0"/>
              <a:ext cx="1078175" cy="421020"/>
            </a:xfrm>
            <a:custGeom>
              <a:avLst/>
              <a:gdLst/>
              <a:ahLst/>
              <a:cxnLst/>
              <a:rect l="l" t="t" r="r" b="b"/>
              <a:pathLst>
                <a:path w="1078175" h="421020">
                  <a:moveTo>
                    <a:pt x="41161" y="0"/>
                  </a:moveTo>
                  <a:lnTo>
                    <a:pt x="1037014" y="0"/>
                  </a:lnTo>
                  <a:cubicBezTo>
                    <a:pt x="1047931" y="0"/>
                    <a:pt x="1058400" y="4337"/>
                    <a:pt x="1066119" y="12056"/>
                  </a:cubicBezTo>
                  <a:cubicBezTo>
                    <a:pt x="1073838" y="19775"/>
                    <a:pt x="1078175" y="30244"/>
                    <a:pt x="1078175" y="41161"/>
                  </a:cubicBezTo>
                  <a:lnTo>
                    <a:pt x="1078175" y="379859"/>
                  </a:lnTo>
                  <a:cubicBezTo>
                    <a:pt x="1078175" y="390776"/>
                    <a:pt x="1073838" y="401245"/>
                    <a:pt x="1066119" y="408964"/>
                  </a:cubicBezTo>
                  <a:cubicBezTo>
                    <a:pt x="1058400" y="416683"/>
                    <a:pt x="1047931" y="421020"/>
                    <a:pt x="1037014" y="421020"/>
                  </a:cubicBezTo>
                  <a:lnTo>
                    <a:pt x="41161" y="421020"/>
                  </a:lnTo>
                  <a:cubicBezTo>
                    <a:pt x="30244" y="421020"/>
                    <a:pt x="19775" y="416683"/>
                    <a:pt x="12056" y="408964"/>
                  </a:cubicBezTo>
                  <a:cubicBezTo>
                    <a:pt x="4337" y="401245"/>
                    <a:pt x="0" y="390776"/>
                    <a:pt x="0" y="379859"/>
                  </a:cubicBezTo>
                  <a:lnTo>
                    <a:pt x="0" y="41161"/>
                  </a:lnTo>
                  <a:cubicBezTo>
                    <a:pt x="0" y="30244"/>
                    <a:pt x="4337" y="19775"/>
                    <a:pt x="12056" y="12056"/>
                  </a:cubicBezTo>
                  <a:cubicBezTo>
                    <a:pt x="19775" y="4337"/>
                    <a:pt x="30244" y="0"/>
                    <a:pt x="41161" y="0"/>
                  </a:cubicBezTo>
                  <a:close/>
                </a:path>
              </a:pathLst>
            </a:custGeom>
            <a:blipFill>
              <a:blip r:embed="rId5"/>
              <a:stretch>
                <a:fillRect t="-26650" b="-26650"/>
              </a:stretch>
            </a:blipFill>
          </p:spPr>
        </p:sp>
      </p:grpSp>
      <p:grpSp>
        <p:nvGrpSpPr>
          <p:cNvPr id="7" name="Group 7"/>
          <p:cNvGrpSpPr/>
          <p:nvPr/>
        </p:nvGrpSpPr>
        <p:grpSpPr>
          <a:xfrm>
            <a:off x="13928888" y="1165956"/>
            <a:ext cx="3330412" cy="8657963"/>
            <a:chOff x="0" y="0"/>
            <a:chExt cx="515968" cy="1341345"/>
          </a:xfrm>
        </p:grpSpPr>
        <p:sp>
          <p:nvSpPr>
            <p:cNvPr id="8" name="Freeform 8"/>
            <p:cNvSpPr/>
            <p:nvPr/>
          </p:nvSpPr>
          <p:spPr>
            <a:xfrm>
              <a:off x="0" y="0"/>
              <a:ext cx="515968" cy="1341345"/>
            </a:xfrm>
            <a:custGeom>
              <a:avLst/>
              <a:gdLst/>
              <a:ahLst/>
              <a:cxnLst/>
              <a:rect l="l" t="t" r="r" b="b"/>
              <a:pathLst>
                <a:path w="515968" h="1341345">
                  <a:moveTo>
                    <a:pt x="86011" y="0"/>
                  </a:moveTo>
                  <a:lnTo>
                    <a:pt x="429957" y="0"/>
                  </a:lnTo>
                  <a:cubicBezTo>
                    <a:pt x="452769" y="0"/>
                    <a:pt x="474646" y="9062"/>
                    <a:pt x="490776" y="25192"/>
                  </a:cubicBezTo>
                  <a:cubicBezTo>
                    <a:pt x="506906" y="41322"/>
                    <a:pt x="515968" y="63199"/>
                    <a:pt x="515968" y="86011"/>
                  </a:cubicBezTo>
                  <a:lnTo>
                    <a:pt x="515968" y="1255334"/>
                  </a:lnTo>
                  <a:cubicBezTo>
                    <a:pt x="515968" y="1278146"/>
                    <a:pt x="506906" y="1300023"/>
                    <a:pt x="490776" y="1316153"/>
                  </a:cubicBezTo>
                  <a:cubicBezTo>
                    <a:pt x="474646" y="1332283"/>
                    <a:pt x="452769" y="1341345"/>
                    <a:pt x="429957" y="1341345"/>
                  </a:cubicBezTo>
                  <a:lnTo>
                    <a:pt x="86011" y="1341345"/>
                  </a:lnTo>
                  <a:cubicBezTo>
                    <a:pt x="63199" y="1341345"/>
                    <a:pt x="41322" y="1332283"/>
                    <a:pt x="25192" y="1316153"/>
                  </a:cubicBezTo>
                  <a:cubicBezTo>
                    <a:pt x="9062" y="1300023"/>
                    <a:pt x="0" y="1278146"/>
                    <a:pt x="0" y="1255334"/>
                  </a:cubicBezTo>
                  <a:lnTo>
                    <a:pt x="0" y="86011"/>
                  </a:lnTo>
                  <a:cubicBezTo>
                    <a:pt x="0" y="63199"/>
                    <a:pt x="9062" y="41322"/>
                    <a:pt x="25192" y="25192"/>
                  </a:cubicBezTo>
                  <a:cubicBezTo>
                    <a:pt x="41322" y="9062"/>
                    <a:pt x="63199" y="0"/>
                    <a:pt x="86011" y="0"/>
                  </a:cubicBezTo>
                  <a:close/>
                </a:path>
              </a:pathLst>
            </a:custGeom>
            <a:blipFill>
              <a:blip r:embed="rId6"/>
              <a:stretch>
                <a:fillRect l="-120378" r="-151412"/>
              </a:stretch>
            </a:blipFill>
            <a:ln cap="rnd">
              <a:noFill/>
              <a:prstDash val="solid"/>
              <a:round/>
            </a:ln>
          </p:spPr>
        </p:sp>
      </p:grpSp>
      <p:sp>
        <p:nvSpPr>
          <p:cNvPr id="9" name="TextBox 9"/>
          <p:cNvSpPr txBox="1"/>
          <p:nvPr/>
        </p:nvSpPr>
        <p:spPr>
          <a:xfrm>
            <a:off x="2213835" y="2833212"/>
            <a:ext cx="10689396" cy="3648670"/>
          </a:xfrm>
          <a:prstGeom prst="rect">
            <a:avLst/>
          </a:prstGeom>
        </p:spPr>
        <p:txBody>
          <a:bodyPr lIns="0" tIns="0" rIns="0" bIns="0" rtlCol="0" anchor="t">
            <a:spAutoFit/>
          </a:bodyPr>
          <a:lstStyle/>
          <a:p>
            <a:pPr algn="just">
              <a:lnSpc>
                <a:spcPts val="3642"/>
              </a:lnSpc>
            </a:pPr>
            <a:r>
              <a:rPr lang="en-US" sz="2601">
                <a:solidFill>
                  <a:srgbClr val="FFFFFF"/>
                </a:solidFill>
                <a:latin typeface="Open Sans"/>
              </a:rPr>
              <a:t>Centuries of history and variety have woven a complex cultural tapestry that presents a France steeped in tradition but rapidly changing. France is a prime example of both unity and diversity, from its well-known gastronomy and artistic legacy to its intricate social structures and persistent problems with discrimination. Through comprehending and valuing these complex components, we can promote increased cultural sensitivity and aid in the development of a more inclusive society in France and around the world.</a:t>
            </a:r>
          </a:p>
        </p:txBody>
      </p:sp>
      <p:sp>
        <p:nvSpPr>
          <p:cNvPr id="10" name="TextBox 10"/>
          <p:cNvSpPr txBox="1"/>
          <p:nvPr/>
        </p:nvSpPr>
        <p:spPr>
          <a:xfrm>
            <a:off x="4626700" y="1516414"/>
            <a:ext cx="8276530" cy="962621"/>
          </a:xfrm>
          <a:prstGeom prst="rect">
            <a:avLst/>
          </a:prstGeom>
        </p:spPr>
        <p:txBody>
          <a:bodyPr lIns="0" tIns="0" rIns="0" bIns="0" rtlCol="0" anchor="t">
            <a:spAutoFit/>
          </a:bodyPr>
          <a:lstStyle/>
          <a:p>
            <a:pPr algn="r">
              <a:lnSpc>
                <a:spcPts val="7842"/>
              </a:lnSpc>
            </a:pPr>
            <a:r>
              <a:rPr lang="en-US" sz="5601">
                <a:solidFill>
                  <a:srgbClr val="FFFFFF"/>
                </a:solidFill>
                <a:latin typeface="Open Sans Bold"/>
              </a:rPr>
              <a:t>CONCLUSION</a:t>
            </a: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452861"/>
            <a:ext cx="16230600" cy="7805439"/>
            <a:chOff x="0" y="0"/>
            <a:chExt cx="4274726" cy="2055754"/>
          </a:xfrm>
        </p:grpSpPr>
        <p:sp>
          <p:nvSpPr>
            <p:cNvPr id="3" name="Freeform 3"/>
            <p:cNvSpPr/>
            <p:nvPr/>
          </p:nvSpPr>
          <p:spPr>
            <a:xfrm>
              <a:off x="0" y="0"/>
              <a:ext cx="4274726" cy="2055754"/>
            </a:xfrm>
            <a:custGeom>
              <a:avLst/>
              <a:gdLst/>
              <a:ahLst/>
              <a:cxnLst/>
              <a:rect l="l" t="t" r="r" b="b"/>
              <a:pathLst>
                <a:path w="4274726" h="2055754">
                  <a:moveTo>
                    <a:pt x="24327" y="0"/>
                  </a:moveTo>
                  <a:lnTo>
                    <a:pt x="4250399" y="0"/>
                  </a:lnTo>
                  <a:cubicBezTo>
                    <a:pt x="4263834" y="0"/>
                    <a:pt x="4274726" y="10891"/>
                    <a:pt x="4274726" y="24327"/>
                  </a:cubicBezTo>
                  <a:lnTo>
                    <a:pt x="4274726" y="2031427"/>
                  </a:lnTo>
                  <a:cubicBezTo>
                    <a:pt x="4274726" y="2037879"/>
                    <a:pt x="4272163" y="2044066"/>
                    <a:pt x="4267601" y="2048628"/>
                  </a:cubicBezTo>
                  <a:cubicBezTo>
                    <a:pt x="4263039" y="2053191"/>
                    <a:pt x="4256851" y="2055754"/>
                    <a:pt x="4250399" y="2055754"/>
                  </a:cubicBezTo>
                  <a:lnTo>
                    <a:pt x="24327" y="2055754"/>
                  </a:lnTo>
                  <a:cubicBezTo>
                    <a:pt x="10891" y="2055754"/>
                    <a:pt x="0" y="2044862"/>
                    <a:pt x="0" y="2031427"/>
                  </a:cubicBezTo>
                  <a:lnTo>
                    <a:pt x="0" y="24327"/>
                  </a:lnTo>
                  <a:cubicBezTo>
                    <a:pt x="0" y="10891"/>
                    <a:pt x="10891" y="0"/>
                    <a:pt x="24327" y="0"/>
                  </a:cubicBezTo>
                  <a:close/>
                </a:path>
              </a:pathLst>
            </a:custGeom>
            <a:solidFill>
              <a:srgbClr val="000000"/>
            </a:solidFill>
          </p:spPr>
        </p:sp>
        <p:sp>
          <p:nvSpPr>
            <p:cNvPr id="4" name="TextBox 4"/>
            <p:cNvSpPr txBox="1"/>
            <p:nvPr/>
          </p:nvSpPr>
          <p:spPr>
            <a:xfrm>
              <a:off x="0" y="-38100"/>
              <a:ext cx="4274726" cy="2093854"/>
            </a:xfrm>
            <a:prstGeom prst="rect">
              <a:avLst/>
            </a:prstGeom>
          </p:spPr>
          <p:txBody>
            <a:bodyPr lIns="50800" tIns="50800" rIns="50800" bIns="50800" rtlCol="0" anchor="ctr"/>
            <a:lstStyle/>
            <a:p>
              <a:pPr algn="ctr">
                <a:lnSpc>
                  <a:spcPts val="3359"/>
                </a:lnSpc>
              </a:pPr>
              <a:endParaRPr>
                <a:solidFill>
                  <a:schemeClr val="bg1"/>
                </a:solidFill>
              </a:endParaRPr>
            </a:p>
          </p:txBody>
        </p:sp>
      </p:grpSp>
      <p:grpSp>
        <p:nvGrpSpPr>
          <p:cNvPr id="5" name="Group 5"/>
          <p:cNvGrpSpPr/>
          <p:nvPr/>
        </p:nvGrpSpPr>
        <p:grpSpPr>
          <a:xfrm>
            <a:off x="5056266" y="786638"/>
            <a:ext cx="8175468" cy="3086100"/>
            <a:chOff x="0" y="0"/>
            <a:chExt cx="2153210" cy="812800"/>
          </a:xfrm>
        </p:grpSpPr>
        <p:sp>
          <p:nvSpPr>
            <p:cNvPr id="6" name="Freeform 6"/>
            <p:cNvSpPr/>
            <p:nvPr/>
          </p:nvSpPr>
          <p:spPr>
            <a:xfrm>
              <a:off x="0" y="0"/>
              <a:ext cx="2153210" cy="812800"/>
            </a:xfrm>
            <a:custGeom>
              <a:avLst/>
              <a:gdLst/>
              <a:ahLst/>
              <a:cxnLst/>
              <a:rect l="l" t="t" r="r" b="b"/>
              <a:pathLst>
                <a:path w="2153210" h="812800">
                  <a:moveTo>
                    <a:pt x="54924" y="0"/>
                  </a:moveTo>
                  <a:lnTo>
                    <a:pt x="2098285" y="0"/>
                  </a:lnTo>
                  <a:cubicBezTo>
                    <a:pt x="2128619" y="0"/>
                    <a:pt x="2153210" y="24590"/>
                    <a:pt x="2153210" y="54924"/>
                  </a:cubicBezTo>
                  <a:lnTo>
                    <a:pt x="2153210" y="757876"/>
                  </a:lnTo>
                  <a:cubicBezTo>
                    <a:pt x="2153210" y="788210"/>
                    <a:pt x="2128619" y="812800"/>
                    <a:pt x="2098285" y="812800"/>
                  </a:cubicBezTo>
                  <a:lnTo>
                    <a:pt x="54924" y="812800"/>
                  </a:lnTo>
                  <a:cubicBezTo>
                    <a:pt x="24590" y="812800"/>
                    <a:pt x="0" y="788210"/>
                    <a:pt x="0" y="757876"/>
                  </a:cubicBezTo>
                  <a:lnTo>
                    <a:pt x="0" y="54924"/>
                  </a:lnTo>
                  <a:cubicBezTo>
                    <a:pt x="0" y="24590"/>
                    <a:pt x="24590" y="0"/>
                    <a:pt x="54924" y="0"/>
                  </a:cubicBezTo>
                  <a:close/>
                </a:path>
              </a:pathLst>
            </a:custGeom>
            <a:solidFill>
              <a:srgbClr val="000000"/>
            </a:solidFill>
          </p:spPr>
        </p:sp>
        <p:sp>
          <p:nvSpPr>
            <p:cNvPr id="7" name="TextBox 7"/>
            <p:cNvSpPr txBox="1"/>
            <p:nvPr/>
          </p:nvSpPr>
          <p:spPr>
            <a:xfrm>
              <a:off x="0" y="-38100"/>
              <a:ext cx="2153210" cy="850900"/>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5629884" y="914400"/>
            <a:ext cx="7028232" cy="962621"/>
          </a:xfrm>
          <a:prstGeom prst="rect">
            <a:avLst/>
          </a:prstGeom>
        </p:spPr>
        <p:txBody>
          <a:bodyPr lIns="0" tIns="0" rIns="0" bIns="0" rtlCol="0" anchor="t">
            <a:spAutoFit/>
          </a:bodyPr>
          <a:lstStyle/>
          <a:p>
            <a:pPr marL="0" lvl="0" indent="0" algn="ctr">
              <a:lnSpc>
                <a:spcPts val="7842"/>
              </a:lnSpc>
              <a:spcBef>
                <a:spcPct val="0"/>
              </a:spcBef>
            </a:pPr>
            <a:r>
              <a:rPr lang="en-US" sz="5601" u="none" strike="noStrike">
                <a:solidFill>
                  <a:srgbClr val="FFFFFF"/>
                </a:solidFill>
                <a:latin typeface="Open Sans Bold"/>
              </a:rPr>
              <a:t>REFERENCE</a:t>
            </a:r>
          </a:p>
        </p:txBody>
      </p:sp>
      <p:sp>
        <p:nvSpPr>
          <p:cNvPr id="9" name="TextBox 9"/>
          <p:cNvSpPr txBox="1"/>
          <p:nvPr/>
        </p:nvSpPr>
        <p:spPr>
          <a:xfrm>
            <a:off x="1723977" y="2272538"/>
            <a:ext cx="14736042" cy="905470"/>
          </a:xfrm>
          <a:prstGeom prst="rect">
            <a:avLst/>
          </a:prstGeom>
        </p:spPr>
        <p:txBody>
          <a:bodyPr lIns="0" tIns="0" rIns="0" bIns="0" rtlCol="0" anchor="t">
            <a:spAutoFit/>
          </a:bodyPr>
          <a:lstStyle/>
          <a:p>
            <a:pPr marL="561684" lvl="1" indent="-280842" algn="just">
              <a:lnSpc>
                <a:spcPts val="3642"/>
              </a:lnSpc>
              <a:buFont typeface="Arial"/>
              <a:buChar char="•"/>
            </a:pPr>
            <a:r>
              <a:rPr lang="en-US" sz="2601" u="sng" dirty="0">
                <a:solidFill>
                  <a:schemeClr val="bg1"/>
                </a:solidFill>
                <a:latin typeface="Open Sans"/>
                <a:hlinkClick r:id="rId2" tooltip="https://www.france.fr/en/article/discovering-french-culture/#french-cuisine-a-gastronomic-ballet-2">
                  <a:extLst>
                    <a:ext uri="{A12FA001-AC4F-418D-AE19-62706E023703}">
                      <ahyp:hlinkClr xmlns:ahyp="http://schemas.microsoft.com/office/drawing/2018/hyperlinkcolor" val="tx"/>
                    </a:ext>
                  </a:extLst>
                </a:hlinkClick>
              </a:rPr>
              <a:t>https://www.france.fr/en/article/discovering-french-culture/#french-cuisine-a-gastronomic-ballet-2</a:t>
            </a:r>
          </a:p>
        </p:txBody>
      </p:sp>
      <p:sp>
        <p:nvSpPr>
          <p:cNvPr id="10" name="TextBox 10"/>
          <p:cNvSpPr txBox="1"/>
          <p:nvPr/>
        </p:nvSpPr>
        <p:spPr>
          <a:xfrm>
            <a:off x="1723977" y="3590787"/>
            <a:ext cx="14736042" cy="448270"/>
          </a:xfrm>
          <a:prstGeom prst="rect">
            <a:avLst/>
          </a:prstGeom>
        </p:spPr>
        <p:txBody>
          <a:bodyPr lIns="0" tIns="0" rIns="0" bIns="0" rtlCol="0" anchor="t">
            <a:spAutoFit/>
          </a:bodyPr>
          <a:lstStyle/>
          <a:p>
            <a:pPr marL="561684" lvl="1" indent="-280842" algn="just">
              <a:lnSpc>
                <a:spcPts val="3642"/>
              </a:lnSpc>
              <a:buFont typeface="Arial"/>
              <a:buChar char="•"/>
            </a:pPr>
            <a:r>
              <a:rPr lang="en-US" sz="2601" u="sng">
                <a:solidFill>
                  <a:schemeClr val="bg1"/>
                </a:solidFill>
                <a:latin typeface="Open Sans"/>
                <a:hlinkClick r:id="rId3" tooltip="https://www.berlitz.com/blog/french-culture-traditions-customs">
                  <a:extLst>
                    <a:ext uri="{A12FA001-AC4F-418D-AE19-62706E023703}">
                      <ahyp:hlinkClr xmlns:ahyp="http://schemas.microsoft.com/office/drawing/2018/hyperlinkcolor" val="tx"/>
                    </a:ext>
                  </a:extLst>
                </a:hlinkClick>
              </a:rPr>
              <a:t>https://www.berlitz.com/blog/french-culture-traditions-customs</a:t>
            </a:r>
          </a:p>
        </p:txBody>
      </p:sp>
      <p:sp>
        <p:nvSpPr>
          <p:cNvPr id="11" name="TextBox 11"/>
          <p:cNvSpPr txBox="1"/>
          <p:nvPr/>
        </p:nvSpPr>
        <p:spPr>
          <a:xfrm>
            <a:off x="1723977" y="4451836"/>
            <a:ext cx="14736042" cy="448270"/>
          </a:xfrm>
          <a:prstGeom prst="rect">
            <a:avLst/>
          </a:prstGeom>
        </p:spPr>
        <p:txBody>
          <a:bodyPr lIns="0" tIns="0" rIns="0" bIns="0" rtlCol="0" anchor="t">
            <a:spAutoFit/>
          </a:bodyPr>
          <a:lstStyle/>
          <a:p>
            <a:pPr marL="561684" lvl="1" indent="-280842" algn="just">
              <a:lnSpc>
                <a:spcPts val="3642"/>
              </a:lnSpc>
              <a:buFont typeface="Arial"/>
              <a:buChar char="•"/>
            </a:pPr>
            <a:r>
              <a:rPr lang="en-US" sz="2601" u="sng">
                <a:solidFill>
                  <a:schemeClr val="bg1"/>
                </a:solidFill>
                <a:latin typeface="Open Sans"/>
                <a:hlinkClick r:id="rId4" tooltip="https://artincontext.org/french-art/">
                  <a:extLst>
                    <a:ext uri="{A12FA001-AC4F-418D-AE19-62706E023703}">
                      <ahyp:hlinkClr xmlns:ahyp="http://schemas.microsoft.com/office/drawing/2018/hyperlinkcolor" val="tx"/>
                    </a:ext>
                  </a:extLst>
                </a:hlinkClick>
              </a:rPr>
              <a:t>https://artincontext.org/french-art/</a:t>
            </a:r>
          </a:p>
        </p:txBody>
      </p:sp>
      <p:sp>
        <p:nvSpPr>
          <p:cNvPr id="12" name="TextBox 12"/>
          <p:cNvSpPr txBox="1"/>
          <p:nvPr/>
        </p:nvSpPr>
        <p:spPr>
          <a:xfrm>
            <a:off x="1723977" y="5312884"/>
            <a:ext cx="14736042" cy="448270"/>
          </a:xfrm>
          <a:prstGeom prst="rect">
            <a:avLst/>
          </a:prstGeom>
        </p:spPr>
        <p:txBody>
          <a:bodyPr lIns="0" tIns="0" rIns="0" bIns="0" rtlCol="0" anchor="t">
            <a:spAutoFit/>
          </a:bodyPr>
          <a:lstStyle/>
          <a:p>
            <a:pPr marL="561684" lvl="1" indent="-280842" algn="just">
              <a:lnSpc>
                <a:spcPts val="3642"/>
              </a:lnSpc>
              <a:buFont typeface="Arial"/>
              <a:buChar char="•"/>
            </a:pPr>
            <a:r>
              <a:rPr lang="en-US" sz="2601" u="sng">
                <a:solidFill>
                  <a:schemeClr val="bg1"/>
                </a:solidFill>
                <a:latin typeface="Open Sans"/>
                <a:hlinkClick r:id="rId5" tooltip="https://culturalatlas.sbs.com.au/french-culture/french-culture-core-concepts">
                  <a:extLst>
                    <a:ext uri="{A12FA001-AC4F-418D-AE19-62706E023703}">
                      <ahyp:hlinkClr xmlns:ahyp="http://schemas.microsoft.com/office/drawing/2018/hyperlinkcolor" val="tx"/>
                    </a:ext>
                  </a:extLst>
                </a:hlinkClick>
              </a:rPr>
              <a:t>https://culturalatlas.sbs.com.au/french-culture/french-culture-core-concepts</a:t>
            </a:r>
          </a:p>
        </p:txBody>
      </p:sp>
      <p:sp>
        <p:nvSpPr>
          <p:cNvPr id="13" name="TextBox 13"/>
          <p:cNvSpPr txBox="1"/>
          <p:nvPr/>
        </p:nvSpPr>
        <p:spPr>
          <a:xfrm>
            <a:off x="1723977" y="6173933"/>
            <a:ext cx="14736042" cy="448270"/>
          </a:xfrm>
          <a:prstGeom prst="rect">
            <a:avLst/>
          </a:prstGeom>
        </p:spPr>
        <p:txBody>
          <a:bodyPr lIns="0" tIns="0" rIns="0" bIns="0" rtlCol="0" anchor="t">
            <a:spAutoFit/>
          </a:bodyPr>
          <a:lstStyle/>
          <a:p>
            <a:pPr marL="561684" lvl="1" indent="-280842" algn="just">
              <a:lnSpc>
                <a:spcPts val="3642"/>
              </a:lnSpc>
              <a:buFont typeface="Arial"/>
              <a:buChar char="•"/>
            </a:pPr>
            <a:r>
              <a:rPr lang="en-US" sz="2601" u="sng">
                <a:solidFill>
                  <a:schemeClr val="bg1"/>
                </a:solidFill>
                <a:latin typeface="Open Sans"/>
                <a:hlinkClick r:id="rId6" tooltip="https://snippetsofparis.com/french-culture-facts/">
                  <a:extLst>
                    <a:ext uri="{A12FA001-AC4F-418D-AE19-62706E023703}">
                      <ahyp:hlinkClr xmlns:ahyp="http://schemas.microsoft.com/office/drawing/2018/hyperlinkcolor" val="tx"/>
                    </a:ext>
                  </a:extLst>
                </a:hlinkClick>
              </a:rPr>
              <a:t>https://snippetsofparis.com/french-culture-facts/</a:t>
            </a:r>
          </a:p>
        </p:txBody>
      </p:sp>
      <p:sp>
        <p:nvSpPr>
          <p:cNvPr id="14" name="TextBox 14"/>
          <p:cNvSpPr txBox="1"/>
          <p:nvPr/>
        </p:nvSpPr>
        <p:spPr>
          <a:xfrm>
            <a:off x="1723977" y="7034982"/>
            <a:ext cx="14736042" cy="448270"/>
          </a:xfrm>
          <a:prstGeom prst="rect">
            <a:avLst/>
          </a:prstGeom>
        </p:spPr>
        <p:txBody>
          <a:bodyPr lIns="0" tIns="0" rIns="0" bIns="0" rtlCol="0" anchor="t">
            <a:spAutoFit/>
          </a:bodyPr>
          <a:lstStyle/>
          <a:p>
            <a:pPr marL="561684" lvl="1" indent="-280842" algn="just">
              <a:lnSpc>
                <a:spcPts val="3642"/>
              </a:lnSpc>
              <a:buFont typeface="Arial"/>
              <a:buChar char="•"/>
            </a:pPr>
            <a:r>
              <a:rPr lang="en-US" sz="2601" u="sng" dirty="0">
                <a:solidFill>
                  <a:schemeClr val="bg1"/>
                </a:solidFill>
                <a:latin typeface="Open Sans"/>
                <a:hlinkClick r:id="rId7" tooltip="https://www.justlearn.com/blog/french-culture">
                  <a:extLst>
                    <a:ext uri="{A12FA001-AC4F-418D-AE19-62706E023703}">
                      <ahyp:hlinkClr xmlns:ahyp="http://schemas.microsoft.com/office/drawing/2018/hyperlinkcolor" val="tx"/>
                    </a:ext>
                  </a:extLst>
                </a:hlinkClick>
              </a:rPr>
              <a:t>https://www.justlearn.com/blog/french-culture</a:t>
            </a:r>
          </a:p>
        </p:txBody>
      </p:sp>
      <p:sp>
        <p:nvSpPr>
          <p:cNvPr id="15" name="TextBox 15"/>
          <p:cNvSpPr txBox="1"/>
          <p:nvPr/>
        </p:nvSpPr>
        <p:spPr>
          <a:xfrm>
            <a:off x="1723977" y="7896030"/>
            <a:ext cx="14736042" cy="448270"/>
          </a:xfrm>
          <a:prstGeom prst="rect">
            <a:avLst/>
          </a:prstGeom>
        </p:spPr>
        <p:txBody>
          <a:bodyPr lIns="0" tIns="0" rIns="0" bIns="0" rtlCol="0" anchor="t">
            <a:spAutoFit/>
          </a:bodyPr>
          <a:lstStyle/>
          <a:p>
            <a:pPr marL="561684" lvl="1" indent="-280842" algn="just">
              <a:lnSpc>
                <a:spcPts val="3642"/>
              </a:lnSpc>
              <a:buFont typeface="Arial"/>
              <a:buChar char="•"/>
            </a:pPr>
            <a:r>
              <a:rPr lang="en-US" sz="2601" u="sng" dirty="0">
                <a:solidFill>
                  <a:schemeClr val="bg1"/>
                </a:solidFill>
                <a:latin typeface="Open Sans"/>
                <a:hlinkClick r:id="rId8" tooltip="https://www.thecanadianencyclopedia.ca/en/article/aboriginal-french-relations">
                  <a:extLst>
                    <a:ext uri="{A12FA001-AC4F-418D-AE19-62706E023703}">
                      <ahyp:hlinkClr xmlns:ahyp="http://schemas.microsoft.com/office/drawing/2018/hyperlinkcolor" val="tx"/>
                    </a:ext>
                  </a:extLst>
                </a:hlinkClick>
              </a:rPr>
              <a:t>https://www.thecanadianencyclopedia.ca/en/article/aboriginal-french-relations</a:t>
            </a: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0EBE3"/>
        </a:solidFill>
        <a:effectLst/>
      </p:bgPr>
    </p:bg>
    <p:spTree>
      <p:nvGrpSpPr>
        <p:cNvPr id="1" name=""/>
        <p:cNvGrpSpPr/>
        <p:nvPr/>
      </p:nvGrpSpPr>
      <p:grpSpPr>
        <a:xfrm>
          <a:off x="0" y="0"/>
          <a:ext cx="0" cy="0"/>
          <a:chOff x="0" y="0"/>
          <a:chExt cx="0" cy="0"/>
        </a:xfrm>
      </p:grpSpPr>
      <p:grpSp>
        <p:nvGrpSpPr>
          <p:cNvPr id="2" name="Group 2"/>
          <p:cNvGrpSpPr/>
          <p:nvPr/>
        </p:nvGrpSpPr>
        <p:grpSpPr>
          <a:xfrm>
            <a:off x="1577889" y="2258300"/>
            <a:ext cx="9614130" cy="5770401"/>
            <a:chOff x="0" y="0"/>
            <a:chExt cx="6350000" cy="3811270"/>
          </a:xfrm>
        </p:grpSpPr>
        <p:sp>
          <p:nvSpPr>
            <p:cNvPr id="3" name="Freeform 3"/>
            <p:cNvSpPr/>
            <p:nvPr/>
          </p:nvSpPr>
          <p:spPr>
            <a:xfrm>
              <a:off x="0" y="0"/>
              <a:ext cx="6350000" cy="3811270"/>
            </a:xfrm>
            <a:custGeom>
              <a:avLst/>
              <a:gdLst/>
              <a:ahLst/>
              <a:cxnLst/>
              <a:rect l="l" t="t" r="r" b="b"/>
              <a:pathLst>
                <a:path w="6350000" h="381127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solidFill>
              <a:srgbClr val="000000"/>
            </a:solidFill>
            <a:ln w="12700">
              <a:solidFill>
                <a:srgbClr val="000000"/>
              </a:solidFill>
            </a:ln>
          </p:spPr>
        </p:sp>
      </p:grpSp>
      <p:sp>
        <p:nvSpPr>
          <p:cNvPr id="4" name="TextBox 4"/>
          <p:cNvSpPr txBox="1"/>
          <p:nvPr/>
        </p:nvSpPr>
        <p:spPr>
          <a:xfrm>
            <a:off x="3199661" y="3368040"/>
            <a:ext cx="6370585" cy="3579495"/>
          </a:xfrm>
          <a:prstGeom prst="rect">
            <a:avLst/>
          </a:prstGeom>
        </p:spPr>
        <p:txBody>
          <a:bodyPr lIns="0" tIns="0" rIns="0" bIns="0" rtlCol="0" anchor="t">
            <a:spAutoFit/>
          </a:bodyPr>
          <a:lstStyle/>
          <a:p>
            <a:pPr algn="l">
              <a:lnSpc>
                <a:spcPts val="14039"/>
              </a:lnSpc>
            </a:pPr>
            <a:r>
              <a:rPr lang="en-US" sz="12000">
                <a:solidFill>
                  <a:srgbClr val="FFFFFF"/>
                </a:solidFill>
                <a:latin typeface="HK Grotesk"/>
              </a:rPr>
              <a:t>THANK YOU</a:t>
            </a:r>
          </a:p>
        </p:txBody>
      </p:sp>
      <p:sp>
        <p:nvSpPr>
          <p:cNvPr id="5" name="Freeform 5"/>
          <p:cNvSpPr/>
          <p:nvPr/>
        </p:nvSpPr>
        <p:spPr>
          <a:xfrm flipH="1">
            <a:off x="8904289" y="4189098"/>
            <a:ext cx="1331915" cy="1331915"/>
          </a:xfrm>
          <a:custGeom>
            <a:avLst/>
            <a:gdLst/>
            <a:ahLst/>
            <a:cxnLst/>
            <a:rect l="l" t="t" r="r" b="b"/>
            <a:pathLst>
              <a:path w="1331915" h="1331915">
                <a:moveTo>
                  <a:pt x="1331915" y="0"/>
                </a:moveTo>
                <a:lnTo>
                  <a:pt x="0" y="0"/>
                </a:lnTo>
                <a:lnTo>
                  <a:pt x="0" y="1331914"/>
                </a:lnTo>
                <a:lnTo>
                  <a:pt x="1331915" y="1331914"/>
                </a:lnTo>
                <a:lnTo>
                  <a:pt x="1331915"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8138845" y="7147991"/>
            <a:ext cx="8822281" cy="7975342"/>
            <a:chOff x="0" y="0"/>
            <a:chExt cx="6350000" cy="5740400"/>
          </a:xfrm>
        </p:grpSpPr>
        <p:sp>
          <p:nvSpPr>
            <p:cNvPr id="7" name="Freeform 7"/>
            <p:cNvSpPr/>
            <p:nvPr/>
          </p:nvSpPr>
          <p:spPr>
            <a:xfrm>
              <a:off x="0" y="0"/>
              <a:ext cx="6351270" cy="5741670"/>
            </a:xfrm>
            <a:custGeom>
              <a:avLst/>
              <a:gdLst/>
              <a:ahLst/>
              <a:cxnLst/>
              <a:rect l="l" t="t" r="r" b="b"/>
              <a:pathLst>
                <a:path w="6351270" h="57416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solidFill>
              <a:srgbClr val="000000"/>
            </a:solidFill>
            <a:ln w="12700">
              <a:solidFill>
                <a:srgbClr val="000000"/>
              </a:solidFill>
            </a:ln>
          </p:spPr>
        </p:sp>
      </p:grpSp>
      <p:grpSp>
        <p:nvGrpSpPr>
          <p:cNvPr id="8" name="Group 8"/>
          <p:cNvGrpSpPr/>
          <p:nvPr/>
        </p:nvGrpSpPr>
        <p:grpSpPr>
          <a:xfrm>
            <a:off x="9815022" y="8229270"/>
            <a:ext cx="5469926" cy="1447660"/>
            <a:chOff x="0" y="0"/>
            <a:chExt cx="1440639" cy="381277"/>
          </a:xfrm>
        </p:grpSpPr>
        <p:sp>
          <p:nvSpPr>
            <p:cNvPr id="9" name="Freeform 9"/>
            <p:cNvSpPr/>
            <p:nvPr/>
          </p:nvSpPr>
          <p:spPr>
            <a:xfrm>
              <a:off x="0" y="0"/>
              <a:ext cx="1440639" cy="381277"/>
            </a:xfrm>
            <a:custGeom>
              <a:avLst/>
              <a:gdLst/>
              <a:ahLst/>
              <a:cxnLst/>
              <a:rect l="l" t="t" r="r" b="b"/>
              <a:pathLst>
                <a:path w="1440639" h="381277">
                  <a:moveTo>
                    <a:pt x="72183" y="0"/>
                  </a:moveTo>
                  <a:lnTo>
                    <a:pt x="1368456" y="0"/>
                  </a:lnTo>
                  <a:cubicBezTo>
                    <a:pt x="1408321" y="0"/>
                    <a:pt x="1440639" y="32318"/>
                    <a:pt x="1440639" y="72183"/>
                  </a:cubicBezTo>
                  <a:lnTo>
                    <a:pt x="1440639" y="309093"/>
                  </a:lnTo>
                  <a:cubicBezTo>
                    <a:pt x="1440639" y="348959"/>
                    <a:pt x="1408321" y="381277"/>
                    <a:pt x="1368456" y="381277"/>
                  </a:cubicBezTo>
                  <a:lnTo>
                    <a:pt x="72183" y="381277"/>
                  </a:lnTo>
                  <a:cubicBezTo>
                    <a:pt x="32318" y="381277"/>
                    <a:pt x="0" y="348959"/>
                    <a:pt x="0" y="309093"/>
                  </a:cubicBezTo>
                  <a:lnTo>
                    <a:pt x="0" y="72183"/>
                  </a:lnTo>
                  <a:cubicBezTo>
                    <a:pt x="0" y="32318"/>
                    <a:pt x="32318" y="0"/>
                    <a:pt x="72183" y="0"/>
                  </a:cubicBezTo>
                  <a:close/>
                </a:path>
              </a:pathLst>
            </a:custGeom>
            <a:solidFill>
              <a:srgbClr val="000000">
                <a:alpha val="0"/>
              </a:srgbClr>
            </a:solidFill>
            <a:ln w="19050" cap="rnd">
              <a:solidFill>
                <a:srgbClr val="FFFFFF"/>
              </a:solidFill>
              <a:prstDash val="solid"/>
              <a:round/>
            </a:ln>
          </p:spPr>
        </p:sp>
        <p:sp>
          <p:nvSpPr>
            <p:cNvPr id="10" name="TextBox 10"/>
            <p:cNvSpPr txBox="1"/>
            <p:nvPr/>
          </p:nvSpPr>
          <p:spPr>
            <a:xfrm>
              <a:off x="0" y="-38100"/>
              <a:ext cx="1440639" cy="419377"/>
            </a:xfrm>
            <a:prstGeom prst="rect">
              <a:avLst/>
            </a:prstGeom>
          </p:spPr>
          <p:txBody>
            <a:bodyPr lIns="50800" tIns="50800" rIns="50800" bIns="50800" rtlCol="0" anchor="ctr"/>
            <a:lstStyle/>
            <a:p>
              <a:pPr algn="ctr">
                <a:lnSpc>
                  <a:spcPts val="3359"/>
                </a:lnSpc>
              </a:pPr>
              <a:endParaRPr/>
            </a:p>
          </p:txBody>
        </p:sp>
      </p:grpSp>
      <p:sp>
        <p:nvSpPr>
          <p:cNvPr id="11" name="Freeform 11"/>
          <p:cNvSpPr/>
          <p:nvPr/>
        </p:nvSpPr>
        <p:spPr>
          <a:xfrm>
            <a:off x="11314745" y="2596243"/>
            <a:ext cx="5646381" cy="4114800"/>
          </a:xfrm>
          <a:custGeom>
            <a:avLst/>
            <a:gdLst/>
            <a:ahLst/>
            <a:cxnLst/>
            <a:rect l="l" t="t" r="r" b="b"/>
            <a:pathLst>
              <a:path w="5646381" h="4114800">
                <a:moveTo>
                  <a:pt x="0" y="0"/>
                </a:moveTo>
                <a:lnTo>
                  <a:pt x="5646381" y="0"/>
                </a:lnTo>
                <a:lnTo>
                  <a:pt x="564638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6666215" y="5521012"/>
            <a:ext cx="1694990" cy="1016994"/>
          </a:xfrm>
          <a:custGeom>
            <a:avLst/>
            <a:gdLst/>
            <a:ahLst/>
            <a:cxnLst/>
            <a:rect l="l" t="t" r="r" b="b"/>
            <a:pathLst>
              <a:path w="1694990" h="1016994">
                <a:moveTo>
                  <a:pt x="0" y="0"/>
                </a:moveTo>
                <a:lnTo>
                  <a:pt x="1694990" y="0"/>
                </a:lnTo>
                <a:lnTo>
                  <a:pt x="1694990" y="1016995"/>
                </a:lnTo>
                <a:lnTo>
                  <a:pt x="0" y="10169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10136483" y="8373369"/>
            <a:ext cx="4827004" cy="580390"/>
          </a:xfrm>
          <a:prstGeom prst="rect">
            <a:avLst/>
          </a:prstGeom>
        </p:spPr>
        <p:txBody>
          <a:bodyPr lIns="0" tIns="0" rIns="0" bIns="0" rtlCol="0" anchor="t">
            <a:spAutoFit/>
          </a:bodyPr>
          <a:lstStyle/>
          <a:p>
            <a:pPr algn="ctr">
              <a:lnSpc>
                <a:spcPts val="4760"/>
              </a:lnSpc>
            </a:pPr>
            <a:r>
              <a:rPr lang="en-US" sz="3400">
                <a:solidFill>
                  <a:srgbClr val="F0EBE3"/>
                </a:solidFill>
                <a:latin typeface="Open Sans"/>
              </a:rPr>
              <a:t>by YASIRU PRABODHA</a:t>
            </a:r>
          </a:p>
        </p:txBody>
      </p:sp>
      <p:sp>
        <p:nvSpPr>
          <p:cNvPr id="14" name="TextBox 14"/>
          <p:cNvSpPr txBox="1"/>
          <p:nvPr/>
        </p:nvSpPr>
        <p:spPr>
          <a:xfrm>
            <a:off x="10136483" y="9116908"/>
            <a:ext cx="4827004" cy="349249"/>
          </a:xfrm>
          <a:prstGeom prst="rect">
            <a:avLst/>
          </a:prstGeom>
        </p:spPr>
        <p:txBody>
          <a:bodyPr lIns="0" tIns="0" rIns="0" bIns="0" rtlCol="0" anchor="t">
            <a:spAutoFit/>
          </a:bodyPr>
          <a:lstStyle/>
          <a:p>
            <a:pPr algn="ctr">
              <a:lnSpc>
                <a:spcPts val="2800"/>
              </a:lnSpc>
            </a:pPr>
            <a:r>
              <a:rPr lang="en-US" sz="2000">
                <a:solidFill>
                  <a:srgbClr val="F0EBE3"/>
                </a:solidFill>
                <a:latin typeface="Open Sans"/>
              </a:rPr>
              <a:t>CL/OTHMFL3/11/90</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EBE3"/>
        </a:solidFill>
        <a:effectLst/>
      </p:bgPr>
    </p:bg>
    <p:spTree>
      <p:nvGrpSpPr>
        <p:cNvPr id="1" name=""/>
        <p:cNvGrpSpPr/>
        <p:nvPr/>
      </p:nvGrpSpPr>
      <p:grpSpPr>
        <a:xfrm>
          <a:off x="0" y="0"/>
          <a:ext cx="0" cy="0"/>
          <a:chOff x="0" y="0"/>
          <a:chExt cx="0" cy="0"/>
        </a:xfrm>
      </p:grpSpPr>
      <p:sp>
        <p:nvSpPr>
          <p:cNvPr id="2" name="Freeform 2"/>
          <p:cNvSpPr/>
          <p:nvPr/>
        </p:nvSpPr>
        <p:spPr>
          <a:xfrm>
            <a:off x="458468" y="0"/>
            <a:ext cx="11398455" cy="9844120"/>
          </a:xfrm>
          <a:custGeom>
            <a:avLst/>
            <a:gdLst/>
            <a:ahLst/>
            <a:cxnLst/>
            <a:rect l="l" t="t" r="r" b="b"/>
            <a:pathLst>
              <a:path w="11398455" h="9844120">
                <a:moveTo>
                  <a:pt x="0" y="0"/>
                </a:moveTo>
                <a:lnTo>
                  <a:pt x="11398455" y="0"/>
                </a:lnTo>
                <a:lnTo>
                  <a:pt x="11398455" y="9844120"/>
                </a:lnTo>
                <a:lnTo>
                  <a:pt x="0" y="98441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0566127" y="1935758"/>
            <a:ext cx="6693173" cy="6693173"/>
            <a:chOff x="0" y="0"/>
            <a:chExt cx="812800" cy="812800"/>
          </a:xfrm>
        </p:grpSpPr>
        <p:sp>
          <p:nvSpPr>
            <p:cNvPr id="4" name="Freeform 4"/>
            <p:cNvSpPr/>
            <p:nvPr/>
          </p:nvSpPr>
          <p:spPr>
            <a:xfrm>
              <a:off x="36892" y="36892"/>
              <a:ext cx="739016" cy="739016"/>
            </a:xfrm>
            <a:custGeom>
              <a:avLst/>
              <a:gdLst/>
              <a:ahLst/>
              <a:cxnLst/>
              <a:rect l="l" t="t" r="r" b="b"/>
              <a:pathLst>
                <a:path w="739016" h="739016">
                  <a:moveTo>
                    <a:pt x="432487" y="26087"/>
                  </a:moveTo>
                  <a:lnTo>
                    <a:pt x="712929" y="306530"/>
                  </a:lnTo>
                  <a:cubicBezTo>
                    <a:pt x="729632" y="323232"/>
                    <a:pt x="739016" y="345886"/>
                    <a:pt x="739016" y="369508"/>
                  </a:cubicBezTo>
                  <a:cubicBezTo>
                    <a:pt x="739016" y="393130"/>
                    <a:pt x="729632" y="415784"/>
                    <a:pt x="712929" y="432487"/>
                  </a:cubicBezTo>
                  <a:lnTo>
                    <a:pt x="432487" y="712929"/>
                  </a:lnTo>
                  <a:cubicBezTo>
                    <a:pt x="415784" y="729632"/>
                    <a:pt x="393130" y="739016"/>
                    <a:pt x="369508" y="739016"/>
                  </a:cubicBezTo>
                  <a:cubicBezTo>
                    <a:pt x="345886" y="739016"/>
                    <a:pt x="323232" y="729632"/>
                    <a:pt x="306530" y="712929"/>
                  </a:cubicBezTo>
                  <a:lnTo>
                    <a:pt x="26087" y="432487"/>
                  </a:lnTo>
                  <a:cubicBezTo>
                    <a:pt x="9384" y="415784"/>
                    <a:pt x="0" y="393130"/>
                    <a:pt x="0" y="369508"/>
                  </a:cubicBezTo>
                  <a:cubicBezTo>
                    <a:pt x="0" y="345886"/>
                    <a:pt x="9384" y="323232"/>
                    <a:pt x="26087" y="306530"/>
                  </a:cubicBezTo>
                  <a:lnTo>
                    <a:pt x="306530" y="26087"/>
                  </a:lnTo>
                  <a:cubicBezTo>
                    <a:pt x="323232" y="9384"/>
                    <a:pt x="345886" y="0"/>
                    <a:pt x="369508" y="0"/>
                  </a:cubicBezTo>
                  <a:cubicBezTo>
                    <a:pt x="393130" y="0"/>
                    <a:pt x="415784" y="9384"/>
                    <a:pt x="432487" y="26087"/>
                  </a:cubicBezTo>
                  <a:close/>
                </a:path>
              </a:pathLst>
            </a:custGeom>
            <a:blipFill>
              <a:blip r:embed="rId5"/>
              <a:stretch>
                <a:fillRect l="-25136" r="-25136"/>
              </a:stretch>
            </a:blipFill>
          </p:spPr>
        </p:sp>
      </p:grpSp>
      <p:grpSp>
        <p:nvGrpSpPr>
          <p:cNvPr id="5" name="Group 5"/>
          <p:cNvGrpSpPr/>
          <p:nvPr/>
        </p:nvGrpSpPr>
        <p:grpSpPr>
          <a:xfrm>
            <a:off x="11091300" y="1695450"/>
            <a:ext cx="1814116" cy="1814116"/>
            <a:chOff x="0" y="0"/>
            <a:chExt cx="812800" cy="812800"/>
          </a:xfrm>
        </p:grpSpPr>
        <p:sp>
          <p:nvSpPr>
            <p:cNvPr id="6" name="Freeform 6"/>
            <p:cNvSpPr/>
            <p:nvPr/>
          </p:nvSpPr>
          <p:spPr>
            <a:xfrm>
              <a:off x="47287" y="47287"/>
              <a:ext cx="718227" cy="718227"/>
            </a:xfrm>
            <a:custGeom>
              <a:avLst/>
              <a:gdLst/>
              <a:ahLst/>
              <a:cxnLst/>
              <a:rect l="l" t="t" r="r" b="b"/>
              <a:pathLst>
                <a:path w="718227" h="718227">
                  <a:moveTo>
                    <a:pt x="464731" y="58331"/>
                  </a:moveTo>
                  <a:lnTo>
                    <a:pt x="659895" y="253495"/>
                  </a:lnTo>
                  <a:cubicBezTo>
                    <a:pt x="718226" y="311826"/>
                    <a:pt x="718226" y="406400"/>
                    <a:pt x="659895" y="464731"/>
                  </a:cubicBezTo>
                  <a:lnTo>
                    <a:pt x="464731" y="659895"/>
                  </a:lnTo>
                  <a:cubicBezTo>
                    <a:pt x="406400" y="718226"/>
                    <a:pt x="311826" y="718226"/>
                    <a:pt x="253495" y="659895"/>
                  </a:cubicBezTo>
                  <a:lnTo>
                    <a:pt x="58331" y="464731"/>
                  </a:lnTo>
                  <a:cubicBezTo>
                    <a:pt x="0" y="406400"/>
                    <a:pt x="0" y="311826"/>
                    <a:pt x="58331" y="253495"/>
                  </a:cubicBezTo>
                  <a:lnTo>
                    <a:pt x="253495" y="58331"/>
                  </a:lnTo>
                  <a:cubicBezTo>
                    <a:pt x="311826" y="0"/>
                    <a:pt x="406400" y="0"/>
                    <a:pt x="464731" y="58331"/>
                  </a:cubicBezTo>
                  <a:close/>
                </a:path>
              </a:pathLst>
            </a:custGeom>
            <a:blipFill>
              <a:blip r:embed="rId6"/>
              <a:stretch>
                <a:fillRect l="-16666" r="-16666"/>
              </a:stretch>
            </a:blipFill>
          </p:spPr>
        </p:sp>
      </p:grpSp>
      <p:grpSp>
        <p:nvGrpSpPr>
          <p:cNvPr id="7" name="Group 7"/>
          <p:cNvGrpSpPr/>
          <p:nvPr/>
        </p:nvGrpSpPr>
        <p:grpSpPr>
          <a:xfrm>
            <a:off x="14556365" y="7633209"/>
            <a:ext cx="1744860" cy="1744860"/>
            <a:chOff x="0" y="0"/>
            <a:chExt cx="812800" cy="812800"/>
          </a:xfrm>
        </p:grpSpPr>
        <p:sp>
          <p:nvSpPr>
            <p:cNvPr id="8" name="Freeform 8"/>
            <p:cNvSpPr/>
            <p:nvPr/>
          </p:nvSpPr>
          <p:spPr>
            <a:xfrm>
              <a:off x="55136" y="55136"/>
              <a:ext cx="702528" cy="702528"/>
            </a:xfrm>
            <a:custGeom>
              <a:avLst/>
              <a:gdLst/>
              <a:ahLst/>
              <a:cxnLst/>
              <a:rect l="l" t="t" r="r" b="b"/>
              <a:pathLst>
                <a:path w="702528" h="702528">
                  <a:moveTo>
                    <a:pt x="445387" y="38987"/>
                  </a:moveTo>
                  <a:lnTo>
                    <a:pt x="663541" y="257141"/>
                  </a:lnTo>
                  <a:cubicBezTo>
                    <a:pt x="688504" y="282104"/>
                    <a:pt x="702528" y="315961"/>
                    <a:pt x="702528" y="351264"/>
                  </a:cubicBezTo>
                  <a:cubicBezTo>
                    <a:pt x="702528" y="386567"/>
                    <a:pt x="688504" y="420424"/>
                    <a:pt x="663541" y="445387"/>
                  </a:cubicBezTo>
                  <a:lnTo>
                    <a:pt x="445387" y="663541"/>
                  </a:lnTo>
                  <a:cubicBezTo>
                    <a:pt x="420424" y="688504"/>
                    <a:pt x="386567" y="702528"/>
                    <a:pt x="351264" y="702528"/>
                  </a:cubicBezTo>
                  <a:cubicBezTo>
                    <a:pt x="315961" y="702528"/>
                    <a:pt x="282104" y="688504"/>
                    <a:pt x="257141" y="663541"/>
                  </a:cubicBezTo>
                  <a:lnTo>
                    <a:pt x="38987" y="445387"/>
                  </a:lnTo>
                  <a:cubicBezTo>
                    <a:pt x="14024" y="420424"/>
                    <a:pt x="0" y="386567"/>
                    <a:pt x="0" y="351264"/>
                  </a:cubicBezTo>
                  <a:cubicBezTo>
                    <a:pt x="0" y="315961"/>
                    <a:pt x="14024" y="282104"/>
                    <a:pt x="38987" y="257141"/>
                  </a:cubicBezTo>
                  <a:lnTo>
                    <a:pt x="257141" y="38987"/>
                  </a:lnTo>
                  <a:cubicBezTo>
                    <a:pt x="282104" y="14024"/>
                    <a:pt x="315961" y="0"/>
                    <a:pt x="351264" y="0"/>
                  </a:cubicBezTo>
                  <a:cubicBezTo>
                    <a:pt x="386567" y="0"/>
                    <a:pt x="420424" y="14024"/>
                    <a:pt x="445387" y="38987"/>
                  </a:cubicBezTo>
                  <a:close/>
                </a:path>
              </a:pathLst>
            </a:custGeom>
            <a:blipFill>
              <a:blip r:embed="rId7"/>
              <a:stretch>
                <a:fillRect l="-24976" r="-24976"/>
              </a:stretch>
            </a:blipFill>
          </p:spPr>
        </p:sp>
      </p:grpSp>
      <p:grpSp>
        <p:nvGrpSpPr>
          <p:cNvPr id="9" name="Group 9"/>
          <p:cNvGrpSpPr/>
          <p:nvPr/>
        </p:nvGrpSpPr>
        <p:grpSpPr>
          <a:xfrm>
            <a:off x="12291392" y="582260"/>
            <a:ext cx="1830505" cy="1830505"/>
            <a:chOff x="0" y="0"/>
            <a:chExt cx="812800" cy="812800"/>
          </a:xfrm>
        </p:grpSpPr>
        <p:sp>
          <p:nvSpPr>
            <p:cNvPr id="10" name="Freeform 10"/>
            <p:cNvSpPr/>
            <p:nvPr/>
          </p:nvSpPr>
          <p:spPr>
            <a:xfrm>
              <a:off x="49052" y="49052"/>
              <a:ext cx="714695" cy="714695"/>
            </a:xfrm>
            <a:custGeom>
              <a:avLst/>
              <a:gdLst/>
              <a:ahLst/>
              <a:cxnLst/>
              <a:rect l="l" t="t" r="r" b="b"/>
              <a:pathLst>
                <a:path w="714695" h="714695">
                  <a:moveTo>
                    <a:pt x="441086" y="34686"/>
                  </a:moveTo>
                  <a:lnTo>
                    <a:pt x="680010" y="273610"/>
                  </a:lnTo>
                  <a:cubicBezTo>
                    <a:pt x="702219" y="295819"/>
                    <a:pt x="714696" y="325940"/>
                    <a:pt x="714696" y="357348"/>
                  </a:cubicBezTo>
                  <a:cubicBezTo>
                    <a:pt x="714696" y="388756"/>
                    <a:pt x="702219" y="418877"/>
                    <a:pt x="680010" y="441086"/>
                  </a:cubicBezTo>
                  <a:lnTo>
                    <a:pt x="441086" y="680010"/>
                  </a:lnTo>
                  <a:cubicBezTo>
                    <a:pt x="418877" y="702219"/>
                    <a:pt x="388756" y="714696"/>
                    <a:pt x="357348" y="714696"/>
                  </a:cubicBezTo>
                  <a:cubicBezTo>
                    <a:pt x="325940" y="714696"/>
                    <a:pt x="295819" y="702219"/>
                    <a:pt x="273610" y="680010"/>
                  </a:cubicBezTo>
                  <a:lnTo>
                    <a:pt x="34686" y="441086"/>
                  </a:lnTo>
                  <a:cubicBezTo>
                    <a:pt x="12477" y="418877"/>
                    <a:pt x="0" y="388756"/>
                    <a:pt x="0" y="357348"/>
                  </a:cubicBezTo>
                  <a:cubicBezTo>
                    <a:pt x="0" y="325940"/>
                    <a:pt x="12477" y="295819"/>
                    <a:pt x="34686" y="273610"/>
                  </a:cubicBezTo>
                  <a:lnTo>
                    <a:pt x="273610" y="34686"/>
                  </a:lnTo>
                  <a:cubicBezTo>
                    <a:pt x="295819" y="12477"/>
                    <a:pt x="325940" y="0"/>
                    <a:pt x="357348" y="0"/>
                  </a:cubicBezTo>
                  <a:cubicBezTo>
                    <a:pt x="388756" y="0"/>
                    <a:pt x="418877" y="12477"/>
                    <a:pt x="441086" y="34686"/>
                  </a:cubicBezTo>
                  <a:close/>
                </a:path>
              </a:pathLst>
            </a:custGeom>
            <a:blipFill>
              <a:blip r:embed="rId8"/>
              <a:stretch>
                <a:fillRect/>
              </a:stretch>
            </a:blipFill>
          </p:spPr>
        </p:sp>
      </p:grpSp>
      <p:grpSp>
        <p:nvGrpSpPr>
          <p:cNvPr id="11" name="Group 11"/>
          <p:cNvGrpSpPr/>
          <p:nvPr/>
        </p:nvGrpSpPr>
        <p:grpSpPr>
          <a:xfrm>
            <a:off x="15514440" y="6387789"/>
            <a:ext cx="1830505" cy="1830505"/>
            <a:chOff x="0" y="0"/>
            <a:chExt cx="812800" cy="812800"/>
          </a:xfrm>
        </p:grpSpPr>
        <p:sp>
          <p:nvSpPr>
            <p:cNvPr id="12" name="Freeform 12"/>
            <p:cNvSpPr/>
            <p:nvPr/>
          </p:nvSpPr>
          <p:spPr>
            <a:xfrm>
              <a:off x="49052" y="49052"/>
              <a:ext cx="714695" cy="714695"/>
            </a:xfrm>
            <a:custGeom>
              <a:avLst/>
              <a:gdLst/>
              <a:ahLst/>
              <a:cxnLst/>
              <a:rect l="l" t="t" r="r" b="b"/>
              <a:pathLst>
                <a:path w="714695" h="714695">
                  <a:moveTo>
                    <a:pt x="441086" y="34686"/>
                  </a:moveTo>
                  <a:lnTo>
                    <a:pt x="680010" y="273610"/>
                  </a:lnTo>
                  <a:cubicBezTo>
                    <a:pt x="702219" y="295819"/>
                    <a:pt x="714696" y="325940"/>
                    <a:pt x="714696" y="357348"/>
                  </a:cubicBezTo>
                  <a:cubicBezTo>
                    <a:pt x="714696" y="388756"/>
                    <a:pt x="702219" y="418877"/>
                    <a:pt x="680010" y="441086"/>
                  </a:cubicBezTo>
                  <a:lnTo>
                    <a:pt x="441086" y="680010"/>
                  </a:lnTo>
                  <a:cubicBezTo>
                    <a:pt x="418877" y="702219"/>
                    <a:pt x="388756" y="714696"/>
                    <a:pt x="357348" y="714696"/>
                  </a:cubicBezTo>
                  <a:cubicBezTo>
                    <a:pt x="325940" y="714696"/>
                    <a:pt x="295819" y="702219"/>
                    <a:pt x="273610" y="680010"/>
                  </a:cubicBezTo>
                  <a:lnTo>
                    <a:pt x="34686" y="441086"/>
                  </a:lnTo>
                  <a:cubicBezTo>
                    <a:pt x="12477" y="418877"/>
                    <a:pt x="0" y="388756"/>
                    <a:pt x="0" y="357348"/>
                  </a:cubicBezTo>
                  <a:cubicBezTo>
                    <a:pt x="0" y="325940"/>
                    <a:pt x="12477" y="295819"/>
                    <a:pt x="34686" y="273610"/>
                  </a:cubicBezTo>
                  <a:lnTo>
                    <a:pt x="273610" y="34686"/>
                  </a:lnTo>
                  <a:cubicBezTo>
                    <a:pt x="295819" y="12477"/>
                    <a:pt x="325940" y="0"/>
                    <a:pt x="357348" y="0"/>
                  </a:cubicBezTo>
                  <a:cubicBezTo>
                    <a:pt x="388756" y="0"/>
                    <a:pt x="418877" y="12477"/>
                    <a:pt x="441086" y="34686"/>
                  </a:cubicBezTo>
                  <a:close/>
                </a:path>
              </a:pathLst>
            </a:custGeom>
            <a:blipFill>
              <a:blip r:embed="rId9"/>
              <a:stretch>
                <a:fillRect l="-25000" r="-24999"/>
              </a:stretch>
            </a:blipFill>
          </p:spPr>
        </p:sp>
      </p:grpSp>
      <p:sp>
        <p:nvSpPr>
          <p:cNvPr id="13" name="TextBox 13"/>
          <p:cNvSpPr txBox="1"/>
          <p:nvPr/>
        </p:nvSpPr>
        <p:spPr>
          <a:xfrm>
            <a:off x="1569422" y="2422290"/>
            <a:ext cx="8996705" cy="625710"/>
          </a:xfrm>
          <a:prstGeom prst="rect">
            <a:avLst/>
          </a:prstGeom>
        </p:spPr>
        <p:txBody>
          <a:bodyPr lIns="0" tIns="0" rIns="0" bIns="0" rtlCol="0" anchor="t">
            <a:spAutoFit/>
          </a:bodyPr>
          <a:lstStyle/>
          <a:p>
            <a:pPr algn="ctr">
              <a:lnSpc>
                <a:spcPts val="4947"/>
              </a:lnSpc>
            </a:pPr>
            <a:r>
              <a:rPr lang="en-US" sz="4228">
                <a:solidFill>
                  <a:srgbClr val="FFFFFF"/>
                </a:solidFill>
                <a:latin typeface="HK Grotesk Bold"/>
              </a:rPr>
              <a:t>C</a:t>
            </a:r>
            <a:r>
              <a:rPr lang="en-US" sz="4228">
                <a:solidFill>
                  <a:srgbClr val="FFFFFF"/>
                </a:solidFill>
                <a:latin typeface="HK Grotesk"/>
              </a:rPr>
              <a:t>ULTURAL DIVERSITY IN REGIONS</a:t>
            </a:r>
          </a:p>
        </p:txBody>
      </p:sp>
      <p:sp>
        <p:nvSpPr>
          <p:cNvPr id="14" name="TextBox 14"/>
          <p:cNvSpPr txBox="1"/>
          <p:nvPr/>
        </p:nvSpPr>
        <p:spPr>
          <a:xfrm>
            <a:off x="1834255" y="3405713"/>
            <a:ext cx="8210563" cy="789234"/>
          </a:xfrm>
          <a:prstGeom prst="rect">
            <a:avLst/>
          </a:prstGeom>
        </p:spPr>
        <p:txBody>
          <a:bodyPr lIns="0" tIns="0" rIns="0" bIns="0" rtlCol="0" anchor="t">
            <a:spAutoFit/>
          </a:bodyPr>
          <a:lstStyle/>
          <a:p>
            <a:pPr algn="ctr">
              <a:lnSpc>
                <a:spcPts val="3223"/>
              </a:lnSpc>
            </a:pPr>
            <a:r>
              <a:rPr lang="en-US" sz="2302">
                <a:solidFill>
                  <a:srgbClr val="FFFFFF"/>
                </a:solidFill>
                <a:latin typeface="Open Sans"/>
              </a:rPr>
              <a:t>The numerous regions of France display notable regional variations in terms of culture, cuisine, and dialects. </a:t>
            </a:r>
          </a:p>
        </p:txBody>
      </p:sp>
      <p:sp>
        <p:nvSpPr>
          <p:cNvPr id="15" name="TextBox 15"/>
          <p:cNvSpPr txBox="1"/>
          <p:nvPr/>
        </p:nvSpPr>
        <p:spPr>
          <a:xfrm>
            <a:off x="2635153" y="7001562"/>
            <a:ext cx="7045086" cy="1627369"/>
          </a:xfrm>
          <a:prstGeom prst="rect">
            <a:avLst/>
          </a:prstGeom>
        </p:spPr>
        <p:txBody>
          <a:bodyPr lIns="0" tIns="0" rIns="0" bIns="0" rtlCol="0" anchor="t">
            <a:spAutoFit/>
          </a:bodyPr>
          <a:lstStyle/>
          <a:p>
            <a:pPr algn="ctr">
              <a:lnSpc>
                <a:spcPts val="3227"/>
              </a:lnSpc>
            </a:pPr>
            <a:r>
              <a:rPr lang="en-US" sz="2305">
                <a:solidFill>
                  <a:srgbClr val="FFFFFF">
                    <a:alpha val="80784"/>
                  </a:srgbClr>
                </a:solidFill>
                <a:latin typeface="Open Sans"/>
              </a:rPr>
              <a:t>Southern France's Provence region is well-known for its Mediterranean food, lavender fields, and customary celebrations like the Avignon Theater Festival. </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EBE3"/>
        </a:solidFill>
        <a:effectLst/>
      </p:bgPr>
    </p:bg>
    <p:spTree>
      <p:nvGrpSpPr>
        <p:cNvPr id="1" name=""/>
        <p:cNvGrpSpPr/>
        <p:nvPr/>
      </p:nvGrpSpPr>
      <p:grpSpPr>
        <a:xfrm>
          <a:off x="0" y="0"/>
          <a:ext cx="0" cy="0"/>
          <a:chOff x="0" y="0"/>
          <a:chExt cx="0" cy="0"/>
        </a:xfrm>
      </p:grpSpPr>
      <p:grpSp>
        <p:nvGrpSpPr>
          <p:cNvPr id="2" name="Group 2"/>
          <p:cNvGrpSpPr/>
          <p:nvPr/>
        </p:nvGrpSpPr>
        <p:grpSpPr>
          <a:xfrm>
            <a:off x="3524409" y="547848"/>
            <a:ext cx="5447493" cy="5447493"/>
            <a:chOff x="0" y="0"/>
            <a:chExt cx="812800" cy="812800"/>
          </a:xfrm>
        </p:grpSpPr>
        <p:sp>
          <p:nvSpPr>
            <p:cNvPr id="3" name="Freeform 3"/>
            <p:cNvSpPr/>
            <p:nvPr/>
          </p:nvSpPr>
          <p:spPr>
            <a:xfrm>
              <a:off x="28845" y="28845"/>
              <a:ext cx="755110" cy="755110"/>
            </a:xfrm>
            <a:custGeom>
              <a:avLst/>
              <a:gdLst/>
              <a:ahLst/>
              <a:cxnLst/>
              <a:rect l="l" t="t" r="r" b="b"/>
              <a:pathLst>
                <a:path w="755110" h="755110">
                  <a:moveTo>
                    <a:pt x="426797" y="20397"/>
                  </a:moveTo>
                  <a:lnTo>
                    <a:pt x="734713" y="328313"/>
                  </a:lnTo>
                  <a:cubicBezTo>
                    <a:pt x="747773" y="341373"/>
                    <a:pt x="755110" y="359086"/>
                    <a:pt x="755110" y="377555"/>
                  </a:cubicBezTo>
                  <a:cubicBezTo>
                    <a:pt x="755110" y="396024"/>
                    <a:pt x="747773" y="413737"/>
                    <a:pt x="734713" y="426797"/>
                  </a:cubicBezTo>
                  <a:lnTo>
                    <a:pt x="426797" y="734713"/>
                  </a:lnTo>
                  <a:cubicBezTo>
                    <a:pt x="413737" y="747773"/>
                    <a:pt x="396024" y="755110"/>
                    <a:pt x="377555" y="755110"/>
                  </a:cubicBezTo>
                  <a:cubicBezTo>
                    <a:pt x="359086" y="755110"/>
                    <a:pt x="341373" y="747773"/>
                    <a:pt x="328313" y="734713"/>
                  </a:cubicBezTo>
                  <a:lnTo>
                    <a:pt x="20397" y="426797"/>
                  </a:lnTo>
                  <a:cubicBezTo>
                    <a:pt x="7337" y="413737"/>
                    <a:pt x="0" y="396024"/>
                    <a:pt x="0" y="377555"/>
                  </a:cubicBezTo>
                  <a:cubicBezTo>
                    <a:pt x="0" y="359086"/>
                    <a:pt x="7337" y="341373"/>
                    <a:pt x="20397" y="328313"/>
                  </a:cubicBezTo>
                  <a:lnTo>
                    <a:pt x="328313" y="20397"/>
                  </a:lnTo>
                  <a:cubicBezTo>
                    <a:pt x="341373" y="7337"/>
                    <a:pt x="359086" y="0"/>
                    <a:pt x="377555" y="0"/>
                  </a:cubicBezTo>
                  <a:cubicBezTo>
                    <a:pt x="396024" y="0"/>
                    <a:pt x="413737" y="7337"/>
                    <a:pt x="426797" y="20397"/>
                  </a:cubicBezTo>
                  <a:close/>
                </a:path>
              </a:pathLst>
            </a:custGeom>
            <a:blipFill>
              <a:blip r:embed="rId3"/>
              <a:stretch>
                <a:fillRect l="-24505" r="-24505"/>
              </a:stretch>
            </a:blipFill>
          </p:spPr>
        </p:sp>
      </p:grpSp>
      <p:grpSp>
        <p:nvGrpSpPr>
          <p:cNvPr id="4" name="Group 4"/>
          <p:cNvGrpSpPr/>
          <p:nvPr/>
        </p:nvGrpSpPr>
        <p:grpSpPr>
          <a:xfrm>
            <a:off x="764364" y="2854736"/>
            <a:ext cx="3404398" cy="3404398"/>
            <a:chOff x="0" y="0"/>
            <a:chExt cx="812800" cy="812800"/>
          </a:xfrm>
        </p:grpSpPr>
        <p:sp>
          <p:nvSpPr>
            <p:cNvPr id="5" name="Freeform 5"/>
            <p:cNvSpPr/>
            <p:nvPr/>
          </p:nvSpPr>
          <p:spPr>
            <a:xfrm>
              <a:off x="46156" y="46156"/>
              <a:ext cx="720488" cy="720488"/>
            </a:xfrm>
            <a:custGeom>
              <a:avLst/>
              <a:gdLst/>
              <a:ahLst/>
              <a:cxnLst/>
              <a:rect l="l" t="t" r="r" b="b"/>
              <a:pathLst>
                <a:path w="720488" h="720488">
                  <a:moveTo>
                    <a:pt x="439037" y="32637"/>
                  </a:moveTo>
                  <a:lnTo>
                    <a:pt x="687851" y="281451"/>
                  </a:lnTo>
                  <a:cubicBezTo>
                    <a:pt x="708748" y="302348"/>
                    <a:pt x="720488" y="330691"/>
                    <a:pt x="720488" y="360244"/>
                  </a:cubicBezTo>
                  <a:cubicBezTo>
                    <a:pt x="720488" y="389797"/>
                    <a:pt x="708748" y="418140"/>
                    <a:pt x="687851" y="439037"/>
                  </a:cubicBezTo>
                  <a:lnTo>
                    <a:pt x="439037" y="687851"/>
                  </a:lnTo>
                  <a:cubicBezTo>
                    <a:pt x="418140" y="708748"/>
                    <a:pt x="389797" y="720488"/>
                    <a:pt x="360244" y="720488"/>
                  </a:cubicBezTo>
                  <a:cubicBezTo>
                    <a:pt x="330691" y="720488"/>
                    <a:pt x="302348" y="708748"/>
                    <a:pt x="281451" y="687851"/>
                  </a:cubicBezTo>
                  <a:lnTo>
                    <a:pt x="32637" y="439037"/>
                  </a:lnTo>
                  <a:cubicBezTo>
                    <a:pt x="11740" y="418140"/>
                    <a:pt x="0" y="389797"/>
                    <a:pt x="0" y="360244"/>
                  </a:cubicBezTo>
                  <a:cubicBezTo>
                    <a:pt x="0" y="330691"/>
                    <a:pt x="11740" y="302348"/>
                    <a:pt x="32637" y="281451"/>
                  </a:cubicBezTo>
                  <a:lnTo>
                    <a:pt x="281451" y="32637"/>
                  </a:lnTo>
                  <a:cubicBezTo>
                    <a:pt x="302348" y="11740"/>
                    <a:pt x="330691" y="0"/>
                    <a:pt x="360244" y="0"/>
                  </a:cubicBezTo>
                  <a:cubicBezTo>
                    <a:pt x="389797" y="0"/>
                    <a:pt x="418140" y="11740"/>
                    <a:pt x="439037" y="32637"/>
                  </a:cubicBezTo>
                  <a:close/>
                </a:path>
              </a:pathLst>
            </a:custGeom>
            <a:blipFill>
              <a:blip r:embed="rId4"/>
              <a:stretch>
                <a:fillRect l="-16753" r="-16753"/>
              </a:stretch>
            </a:blipFill>
          </p:spPr>
        </p:sp>
      </p:grpSp>
      <p:sp>
        <p:nvSpPr>
          <p:cNvPr id="6" name="Freeform 6"/>
          <p:cNvSpPr/>
          <p:nvPr/>
        </p:nvSpPr>
        <p:spPr>
          <a:xfrm rot="-5400000">
            <a:off x="8653586" y="652586"/>
            <a:ext cx="8229600" cy="8981828"/>
          </a:xfrm>
          <a:custGeom>
            <a:avLst/>
            <a:gdLst/>
            <a:ahLst/>
            <a:cxnLst/>
            <a:rect l="l" t="t" r="r" b="b"/>
            <a:pathLst>
              <a:path w="8229600" h="8981828">
                <a:moveTo>
                  <a:pt x="0" y="0"/>
                </a:moveTo>
                <a:lnTo>
                  <a:pt x="8229600" y="0"/>
                </a:lnTo>
                <a:lnTo>
                  <a:pt x="8229600" y="8981828"/>
                </a:lnTo>
                <a:lnTo>
                  <a:pt x="0" y="89818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1827214" y="528798"/>
            <a:ext cx="2605883" cy="2605883"/>
            <a:chOff x="0" y="0"/>
            <a:chExt cx="812800" cy="812800"/>
          </a:xfrm>
        </p:grpSpPr>
        <p:sp>
          <p:nvSpPr>
            <p:cNvPr id="8" name="Freeform 8"/>
            <p:cNvSpPr/>
            <p:nvPr/>
          </p:nvSpPr>
          <p:spPr>
            <a:xfrm>
              <a:off x="60300" y="60300"/>
              <a:ext cx="692201" cy="692201"/>
            </a:xfrm>
            <a:custGeom>
              <a:avLst/>
              <a:gdLst/>
              <a:ahLst/>
              <a:cxnLst/>
              <a:rect l="l" t="t" r="r" b="b"/>
              <a:pathLst>
                <a:path w="692201" h="692201">
                  <a:moveTo>
                    <a:pt x="449038" y="42638"/>
                  </a:moveTo>
                  <a:lnTo>
                    <a:pt x="649562" y="243162"/>
                  </a:lnTo>
                  <a:cubicBezTo>
                    <a:pt x="676863" y="270463"/>
                    <a:pt x="692200" y="307491"/>
                    <a:pt x="692200" y="346100"/>
                  </a:cubicBezTo>
                  <a:cubicBezTo>
                    <a:pt x="692200" y="384709"/>
                    <a:pt x="676863" y="421737"/>
                    <a:pt x="649562" y="449038"/>
                  </a:cubicBezTo>
                  <a:lnTo>
                    <a:pt x="449038" y="649562"/>
                  </a:lnTo>
                  <a:cubicBezTo>
                    <a:pt x="421737" y="676863"/>
                    <a:pt x="384709" y="692200"/>
                    <a:pt x="346100" y="692200"/>
                  </a:cubicBezTo>
                  <a:cubicBezTo>
                    <a:pt x="307491" y="692200"/>
                    <a:pt x="270463" y="676863"/>
                    <a:pt x="243162" y="649562"/>
                  </a:cubicBezTo>
                  <a:lnTo>
                    <a:pt x="42638" y="449038"/>
                  </a:lnTo>
                  <a:cubicBezTo>
                    <a:pt x="15337" y="421737"/>
                    <a:pt x="0" y="384709"/>
                    <a:pt x="0" y="346100"/>
                  </a:cubicBezTo>
                  <a:cubicBezTo>
                    <a:pt x="0" y="307491"/>
                    <a:pt x="15337" y="270463"/>
                    <a:pt x="42638" y="243162"/>
                  </a:cubicBezTo>
                  <a:lnTo>
                    <a:pt x="243162" y="42638"/>
                  </a:lnTo>
                  <a:cubicBezTo>
                    <a:pt x="270463" y="15337"/>
                    <a:pt x="307491" y="0"/>
                    <a:pt x="346100" y="0"/>
                  </a:cubicBezTo>
                  <a:cubicBezTo>
                    <a:pt x="384709" y="0"/>
                    <a:pt x="421737" y="15337"/>
                    <a:pt x="449038" y="42638"/>
                  </a:cubicBezTo>
                  <a:close/>
                </a:path>
              </a:pathLst>
            </a:custGeom>
            <a:blipFill>
              <a:blip r:embed="rId7"/>
              <a:stretch>
                <a:fillRect l="-28144" r="-5188"/>
              </a:stretch>
            </a:blipFill>
          </p:spPr>
        </p:sp>
      </p:grpSp>
      <p:grpSp>
        <p:nvGrpSpPr>
          <p:cNvPr id="9" name="Group 9"/>
          <p:cNvGrpSpPr/>
          <p:nvPr/>
        </p:nvGrpSpPr>
        <p:grpSpPr>
          <a:xfrm>
            <a:off x="2163678" y="4993984"/>
            <a:ext cx="4538839" cy="4538839"/>
            <a:chOff x="0" y="0"/>
            <a:chExt cx="812800" cy="812800"/>
          </a:xfrm>
        </p:grpSpPr>
        <p:sp>
          <p:nvSpPr>
            <p:cNvPr id="10" name="Freeform 10"/>
            <p:cNvSpPr/>
            <p:nvPr/>
          </p:nvSpPr>
          <p:spPr>
            <a:xfrm>
              <a:off x="34620" y="34620"/>
              <a:ext cx="743560" cy="743560"/>
            </a:xfrm>
            <a:custGeom>
              <a:avLst/>
              <a:gdLst/>
              <a:ahLst/>
              <a:cxnLst/>
              <a:rect l="l" t="t" r="r" b="b"/>
              <a:pathLst>
                <a:path w="743560" h="743560">
                  <a:moveTo>
                    <a:pt x="430880" y="24480"/>
                  </a:moveTo>
                  <a:lnTo>
                    <a:pt x="719080" y="312680"/>
                  </a:lnTo>
                  <a:cubicBezTo>
                    <a:pt x="734755" y="328355"/>
                    <a:pt x="743560" y="349613"/>
                    <a:pt x="743560" y="371780"/>
                  </a:cubicBezTo>
                  <a:cubicBezTo>
                    <a:pt x="743560" y="393947"/>
                    <a:pt x="734755" y="415205"/>
                    <a:pt x="719080" y="430880"/>
                  </a:cubicBezTo>
                  <a:lnTo>
                    <a:pt x="430880" y="719080"/>
                  </a:lnTo>
                  <a:cubicBezTo>
                    <a:pt x="415205" y="734755"/>
                    <a:pt x="393947" y="743560"/>
                    <a:pt x="371780" y="743560"/>
                  </a:cubicBezTo>
                  <a:cubicBezTo>
                    <a:pt x="349613" y="743560"/>
                    <a:pt x="328355" y="734755"/>
                    <a:pt x="312680" y="719080"/>
                  </a:cubicBezTo>
                  <a:lnTo>
                    <a:pt x="24480" y="430880"/>
                  </a:lnTo>
                  <a:cubicBezTo>
                    <a:pt x="8805" y="415205"/>
                    <a:pt x="0" y="393947"/>
                    <a:pt x="0" y="371780"/>
                  </a:cubicBezTo>
                  <a:cubicBezTo>
                    <a:pt x="0" y="349613"/>
                    <a:pt x="8805" y="328355"/>
                    <a:pt x="24480" y="312680"/>
                  </a:cubicBezTo>
                  <a:lnTo>
                    <a:pt x="312680" y="24480"/>
                  </a:lnTo>
                  <a:cubicBezTo>
                    <a:pt x="328355" y="8805"/>
                    <a:pt x="349613" y="0"/>
                    <a:pt x="371780" y="0"/>
                  </a:cubicBezTo>
                  <a:cubicBezTo>
                    <a:pt x="393947" y="0"/>
                    <a:pt x="415205" y="8805"/>
                    <a:pt x="430880" y="24480"/>
                  </a:cubicBezTo>
                  <a:close/>
                </a:path>
              </a:pathLst>
            </a:custGeom>
            <a:blipFill>
              <a:blip r:embed="rId8"/>
              <a:stretch>
                <a:fillRect l="-16666" r="-16666"/>
              </a:stretch>
            </a:blipFill>
          </p:spPr>
        </p:sp>
      </p:grpSp>
      <p:sp>
        <p:nvSpPr>
          <p:cNvPr id="11" name="TextBox 11"/>
          <p:cNvSpPr txBox="1"/>
          <p:nvPr/>
        </p:nvSpPr>
        <p:spPr>
          <a:xfrm>
            <a:off x="10750669" y="1841265"/>
            <a:ext cx="6000883" cy="1244835"/>
          </a:xfrm>
          <a:prstGeom prst="rect">
            <a:avLst/>
          </a:prstGeom>
        </p:spPr>
        <p:txBody>
          <a:bodyPr lIns="0" tIns="0" rIns="0" bIns="0" rtlCol="0" anchor="t">
            <a:spAutoFit/>
          </a:bodyPr>
          <a:lstStyle/>
          <a:p>
            <a:pPr algn="r">
              <a:lnSpc>
                <a:spcPts val="4947"/>
              </a:lnSpc>
            </a:pPr>
            <a:r>
              <a:rPr lang="en-US" sz="4228">
                <a:solidFill>
                  <a:srgbClr val="FFFFFF"/>
                </a:solidFill>
                <a:latin typeface="HK Grotesk Bold"/>
              </a:rPr>
              <a:t>I</a:t>
            </a:r>
            <a:r>
              <a:rPr lang="en-US" sz="4228">
                <a:solidFill>
                  <a:srgbClr val="FFFFFF"/>
                </a:solidFill>
                <a:latin typeface="HK Grotesk"/>
              </a:rPr>
              <a:t>NFLUENCE OF ART AND LITERATURE</a:t>
            </a:r>
          </a:p>
        </p:txBody>
      </p:sp>
      <p:sp>
        <p:nvSpPr>
          <p:cNvPr id="12" name="TextBox 12"/>
          <p:cNvSpPr txBox="1"/>
          <p:nvPr/>
        </p:nvSpPr>
        <p:spPr>
          <a:xfrm>
            <a:off x="9593241" y="3367651"/>
            <a:ext cx="7158311" cy="1189284"/>
          </a:xfrm>
          <a:prstGeom prst="rect">
            <a:avLst/>
          </a:prstGeom>
        </p:spPr>
        <p:txBody>
          <a:bodyPr lIns="0" tIns="0" rIns="0" bIns="0" rtlCol="0" anchor="t">
            <a:spAutoFit/>
          </a:bodyPr>
          <a:lstStyle/>
          <a:p>
            <a:pPr algn="r">
              <a:lnSpc>
                <a:spcPts val="3223"/>
              </a:lnSpc>
            </a:pPr>
            <a:r>
              <a:rPr lang="en-US" sz="2302">
                <a:solidFill>
                  <a:srgbClr val="FFFFFF"/>
                </a:solidFill>
                <a:latin typeface="Open Sans"/>
              </a:rPr>
              <a:t>French literature and art, which represent intellectual curiosity and cultural sophistication, have had a significant influence on the world stage. </a:t>
            </a:r>
          </a:p>
        </p:txBody>
      </p:sp>
      <p:sp>
        <p:nvSpPr>
          <p:cNvPr id="13" name="TextBox 13"/>
          <p:cNvSpPr txBox="1"/>
          <p:nvPr/>
        </p:nvSpPr>
        <p:spPr>
          <a:xfrm>
            <a:off x="10750669" y="7065600"/>
            <a:ext cx="6000883" cy="1627369"/>
          </a:xfrm>
          <a:prstGeom prst="rect">
            <a:avLst/>
          </a:prstGeom>
        </p:spPr>
        <p:txBody>
          <a:bodyPr lIns="0" tIns="0" rIns="0" bIns="0" rtlCol="0" anchor="t">
            <a:spAutoFit/>
          </a:bodyPr>
          <a:lstStyle/>
          <a:p>
            <a:pPr algn="r">
              <a:lnSpc>
                <a:spcPts val="3227"/>
              </a:lnSpc>
            </a:pPr>
            <a:r>
              <a:rPr lang="en-US" sz="2305">
                <a:solidFill>
                  <a:srgbClr val="FFFFFF">
                    <a:alpha val="80784"/>
                  </a:srgbClr>
                </a:solidFill>
                <a:latin typeface="Open Sans"/>
              </a:rPr>
              <a:t>French authors like Victor Hugo and painters like Claude Monet have left a lasting legacy of inspiration and influence on global cultural movements. </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EBE3"/>
        </a:solidFill>
        <a:effectLst/>
      </p:bgPr>
    </p:bg>
    <p:spTree>
      <p:nvGrpSpPr>
        <p:cNvPr id="1" name=""/>
        <p:cNvGrpSpPr/>
        <p:nvPr/>
      </p:nvGrpSpPr>
      <p:grpSpPr>
        <a:xfrm>
          <a:off x="0" y="0"/>
          <a:ext cx="0" cy="0"/>
          <a:chOff x="0" y="0"/>
          <a:chExt cx="0" cy="0"/>
        </a:xfrm>
      </p:grpSpPr>
      <p:grpSp>
        <p:nvGrpSpPr>
          <p:cNvPr id="2" name="Group 2"/>
          <p:cNvGrpSpPr/>
          <p:nvPr/>
        </p:nvGrpSpPr>
        <p:grpSpPr>
          <a:xfrm>
            <a:off x="-3633085" y="6136441"/>
            <a:ext cx="4661785" cy="4661785"/>
            <a:chOff x="0" y="0"/>
            <a:chExt cx="812800" cy="812800"/>
          </a:xfrm>
        </p:grpSpPr>
        <p:sp>
          <p:nvSpPr>
            <p:cNvPr id="3" name="Freeform 3"/>
            <p:cNvSpPr/>
            <p:nvPr/>
          </p:nvSpPr>
          <p:spPr>
            <a:xfrm>
              <a:off x="25762" y="25762"/>
              <a:ext cx="761276" cy="761276"/>
            </a:xfrm>
            <a:custGeom>
              <a:avLst/>
              <a:gdLst/>
              <a:ahLst/>
              <a:cxnLst/>
              <a:rect l="l" t="t" r="r" b="b"/>
              <a:pathLst>
                <a:path w="761276" h="761276">
                  <a:moveTo>
                    <a:pt x="438179" y="31779"/>
                  </a:moveTo>
                  <a:lnTo>
                    <a:pt x="729497" y="323097"/>
                  </a:lnTo>
                  <a:cubicBezTo>
                    <a:pt x="761276" y="354876"/>
                    <a:pt x="761276" y="406400"/>
                    <a:pt x="729497" y="438179"/>
                  </a:cubicBezTo>
                  <a:lnTo>
                    <a:pt x="438179" y="729497"/>
                  </a:lnTo>
                  <a:cubicBezTo>
                    <a:pt x="406400" y="761276"/>
                    <a:pt x="354876" y="761276"/>
                    <a:pt x="323097" y="729497"/>
                  </a:cubicBezTo>
                  <a:lnTo>
                    <a:pt x="31779" y="438179"/>
                  </a:lnTo>
                  <a:cubicBezTo>
                    <a:pt x="0" y="406400"/>
                    <a:pt x="0" y="354876"/>
                    <a:pt x="31779" y="323097"/>
                  </a:cubicBezTo>
                  <a:lnTo>
                    <a:pt x="323097" y="31779"/>
                  </a:lnTo>
                  <a:cubicBezTo>
                    <a:pt x="354876" y="0"/>
                    <a:pt x="406400" y="0"/>
                    <a:pt x="438179" y="31779"/>
                  </a:cubicBezTo>
                  <a:close/>
                </a:path>
              </a:pathLst>
            </a:custGeom>
            <a:solidFill>
              <a:srgbClr val="000000">
                <a:alpha val="0"/>
              </a:srgbClr>
            </a:solidFill>
            <a:ln w="12700">
              <a:solidFill>
                <a:srgbClr val="000000"/>
              </a:solidFill>
            </a:ln>
          </p:spPr>
        </p:sp>
      </p:grpSp>
      <p:grpSp>
        <p:nvGrpSpPr>
          <p:cNvPr id="4" name="Group 4"/>
          <p:cNvGrpSpPr/>
          <p:nvPr/>
        </p:nvGrpSpPr>
        <p:grpSpPr>
          <a:xfrm>
            <a:off x="12794854" y="937047"/>
            <a:ext cx="4363064" cy="4363064"/>
            <a:chOff x="0" y="0"/>
            <a:chExt cx="812800" cy="812800"/>
          </a:xfrm>
        </p:grpSpPr>
        <p:sp>
          <p:nvSpPr>
            <p:cNvPr id="5" name="Freeform 5"/>
            <p:cNvSpPr/>
            <p:nvPr/>
          </p:nvSpPr>
          <p:spPr>
            <a:xfrm>
              <a:off x="27526" y="27526"/>
              <a:ext cx="757748" cy="757748"/>
            </a:xfrm>
            <a:custGeom>
              <a:avLst/>
              <a:gdLst/>
              <a:ahLst/>
              <a:cxnLst/>
              <a:rect l="l" t="t" r="r" b="b"/>
              <a:pathLst>
                <a:path w="757748" h="757748">
                  <a:moveTo>
                    <a:pt x="440355" y="33955"/>
                  </a:moveTo>
                  <a:lnTo>
                    <a:pt x="723793" y="317393"/>
                  </a:lnTo>
                  <a:cubicBezTo>
                    <a:pt x="757748" y="351348"/>
                    <a:pt x="757748" y="406400"/>
                    <a:pt x="723793" y="440355"/>
                  </a:cubicBezTo>
                  <a:lnTo>
                    <a:pt x="440355" y="723793"/>
                  </a:lnTo>
                  <a:cubicBezTo>
                    <a:pt x="406400" y="757748"/>
                    <a:pt x="351348" y="757748"/>
                    <a:pt x="317393" y="723793"/>
                  </a:cubicBezTo>
                  <a:lnTo>
                    <a:pt x="33955" y="440355"/>
                  </a:lnTo>
                  <a:cubicBezTo>
                    <a:pt x="0" y="406400"/>
                    <a:pt x="0" y="351348"/>
                    <a:pt x="33955" y="317393"/>
                  </a:cubicBezTo>
                  <a:lnTo>
                    <a:pt x="317393" y="33955"/>
                  </a:lnTo>
                  <a:cubicBezTo>
                    <a:pt x="351348" y="0"/>
                    <a:pt x="406400" y="0"/>
                    <a:pt x="440355" y="33955"/>
                  </a:cubicBezTo>
                  <a:close/>
                </a:path>
              </a:pathLst>
            </a:custGeom>
            <a:blipFill>
              <a:blip r:embed="rId3"/>
              <a:stretch>
                <a:fillRect l="-19796" r="-19796"/>
              </a:stretch>
            </a:blipFill>
          </p:spPr>
        </p:sp>
      </p:grpSp>
      <p:sp>
        <p:nvSpPr>
          <p:cNvPr id="6" name="Freeform 6"/>
          <p:cNvSpPr/>
          <p:nvPr/>
        </p:nvSpPr>
        <p:spPr>
          <a:xfrm rot="10297874">
            <a:off x="816551" y="1057343"/>
            <a:ext cx="12038372" cy="9540410"/>
          </a:xfrm>
          <a:custGeom>
            <a:avLst/>
            <a:gdLst/>
            <a:ahLst/>
            <a:cxnLst/>
            <a:rect l="l" t="t" r="r" b="b"/>
            <a:pathLst>
              <a:path w="12038372" h="9540410">
                <a:moveTo>
                  <a:pt x="0" y="0"/>
                </a:moveTo>
                <a:lnTo>
                  <a:pt x="12038372" y="0"/>
                </a:lnTo>
                <a:lnTo>
                  <a:pt x="12038372" y="9540410"/>
                </a:lnTo>
                <a:lnTo>
                  <a:pt x="0" y="954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5348448" y="4231370"/>
            <a:ext cx="2330892" cy="2330892"/>
            <a:chOff x="0" y="0"/>
            <a:chExt cx="812800" cy="812800"/>
          </a:xfrm>
        </p:grpSpPr>
        <p:sp>
          <p:nvSpPr>
            <p:cNvPr id="8" name="Freeform 8"/>
            <p:cNvSpPr/>
            <p:nvPr/>
          </p:nvSpPr>
          <p:spPr>
            <a:xfrm>
              <a:off x="41274" y="41274"/>
              <a:ext cx="730253" cy="730253"/>
            </a:xfrm>
            <a:custGeom>
              <a:avLst/>
              <a:gdLst/>
              <a:ahLst/>
              <a:cxnLst/>
              <a:rect l="l" t="t" r="r" b="b"/>
              <a:pathLst>
                <a:path w="730253" h="730253">
                  <a:moveTo>
                    <a:pt x="435584" y="29184"/>
                  </a:moveTo>
                  <a:lnTo>
                    <a:pt x="701068" y="294668"/>
                  </a:lnTo>
                  <a:cubicBezTo>
                    <a:pt x="719754" y="313354"/>
                    <a:pt x="730252" y="338699"/>
                    <a:pt x="730252" y="365126"/>
                  </a:cubicBezTo>
                  <a:cubicBezTo>
                    <a:pt x="730252" y="391553"/>
                    <a:pt x="719754" y="416898"/>
                    <a:pt x="701068" y="435584"/>
                  </a:cubicBezTo>
                  <a:lnTo>
                    <a:pt x="435584" y="701068"/>
                  </a:lnTo>
                  <a:cubicBezTo>
                    <a:pt x="416898" y="719754"/>
                    <a:pt x="391553" y="730252"/>
                    <a:pt x="365126" y="730252"/>
                  </a:cubicBezTo>
                  <a:cubicBezTo>
                    <a:pt x="338699" y="730252"/>
                    <a:pt x="313354" y="719754"/>
                    <a:pt x="294668" y="701068"/>
                  </a:cubicBezTo>
                  <a:lnTo>
                    <a:pt x="29184" y="435584"/>
                  </a:lnTo>
                  <a:cubicBezTo>
                    <a:pt x="10498" y="416898"/>
                    <a:pt x="0" y="391553"/>
                    <a:pt x="0" y="365126"/>
                  </a:cubicBezTo>
                  <a:cubicBezTo>
                    <a:pt x="0" y="338699"/>
                    <a:pt x="10498" y="313354"/>
                    <a:pt x="29184" y="294668"/>
                  </a:cubicBezTo>
                  <a:lnTo>
                    <a:pt x="294668" y="29184"/>
                  </a:lnTo>
                  <a:cubicBezTo>
                    <a:pt x="313354" y="10498"/>
                    <a:pt x="338699" y="0"/>
                    <a:pt x="365126" y="0"/>
                  </a:cubicBezTo>
                  <a:cubicBezTo>
                    <a:pt x="391553" y="0"/>
                    <a:pt x="416898" y="10498"/>
                    <a:pt x="435584" y="29184"/>
                  </a:cubicBezTo>
                  <a:close/>
                </a:path>
              </a:pathLst>
            </a:custGeom>
            <a:blipFill>
              <a:blip r:embed="rId6"/>
              <a:stretch>
                <a:fillRect l="-21839" t="2107" r="-21839" b="2107"/>
              </a:stretch>
            </a:blipFill>
          </p:spPr>
        </p:sp>
      </p:grpSp>
      <p:grpSp>
        <p:nvGrpSpPr>
          <p:cNvPr id="9" name="Group 9"/>
          <p:cNvGrpSpPr/>
          <p:nvPr/>
        </p:nvGrpSpPr>
        <p:grpSpPr>
          <a:xfrm>
            <a:off x="11981466" y="5964263"/>
            <a:ext cx="4389850" cy="3435632"/>
            <a:chOff x="0" y="0"/>
            <a:chExt cx="5001260" cy="3914140"/>
          </a:xfrm>
        </p:grpSpPr>
        <p:sp>
          <p:nvSpPr>
            <p:cNvPr id="10" name="Freeform 10"/>
            <p:cNvSpPr/>
            <p:nvPr/>
          </p:nvSpPr>
          <p:spPr>
            <a:xfrm>
              <a:off x="0" y="0"/>
              <a:ext cx="5001260" cy="3914140"/>
            </a:xfrm>
            <a:custGeom>
              <a:avLst/>
              <a:gdLst/>
              <a:ahLst/>
              <a:cxnLst/>
              <a:rect l="l" t="t" r="r" b="b"/>
              <a:pathLst>
                <a:path w="5001260" h="3914140">
                  <a:moveTo>
                    <a:pt x="2500630" y="0"/>
                  </a:moveTo>
                  <a:cubicBezTo>
                    <a:pt x="1118870" y="0"/>
                    <a:pt x="0" y="876300"/>
                    <a:pt x="0" y="1957070"/>
                  </a:cubicBezTo>
                  <a:cubicBezTo>
                    <a:pt x="0" y="3037840"/>
                    <a:pt x="1118870" y="3914140"/>
                    <a:pt x="2500630" y="3914140"/>
                  </a:cubicBezTo>
                  <a:cubicBezTo>
                    <a:pt x="3882390" y="3914140"/>
                    <a:pt x="5001260" y="3037840"/>
                    <a:pt x="5001260" y="1957070"/>
                  </a:cubicBezTo>
                  <a:cubicBezTo>
                    <a:pt x="5001260" y="876300"/>
                    <a:pt x="3881120" y="0"/>
                    <a:pt x="2500630" y="0"/>
                  </a:cubicBezTo>
                </a:path>
              </a:pathLst>
            </a:custGeom>
            <a:blipFill>
              <a:blip r:embed="rId7"/>
              <a:stretch>
                <a:fillRect l="-8697" r="-8697"/>
              </a:stretch>
            </a:blipFill>
          </p:spPr>
        </p:sp>
      </p:grpSp>
      <p:sp>
        <p:nvSpPr>
          <p:cNvPr id="11" name="TextBox 11"/>
          <p:cNvSpPr txBox="1"/>
          <p:nvPr/>
        </p:nvSpPr>
        <p:spPr>
          <a:xfrm>
            <a:off x="2337385" y="2422290"/>
            <a:ext cx="8996705" cy="625710"/>
          </a:xfrm>
          <a:prstGeom prst="rect">
            <a:avLst/>
          </a:prstGeom>
        </p:spPr>
        <p:txBody>
          <a:bodyPr lIns="0" tIns="0" rIns="0" bIns="0" rtlCol="0" anchor="t">
            <a:spAutoFit/>
          </a:bodyPr>
          <a:lstStyle/>
          <a:p>
            <a:pPr algn="ctr">
              <a:lnSpc>
                <a:spcPts val="4947"/>
              </a:lnSpc>
            </a:pPr>
            <a:r>
              <a:rPr lang="en-US" sz="4228">
                <a:solidFill>
                  <a:srgbClr val="FFFFFF"/>
                </a:solidFill>
                <a:latin typeface="HK Grotesk Bold"/>
              </a:rPr>
              <a:t>G</a:t>
            </a:r>
            <a:r>
              <a:rPr lang="en-US" sz="4228">
                <a:solidFill>
                  <a:srgbClr val="FFFFFF"/>
                </a:solidFill>
                <a:latin typeface="HK Grotesk"/>
              </a:rPr>
              <a:t>ASTRONOMIC EXCELLENCE</a:t>
            </a:r>
          </a:p>
        </p:txBody>
      </p:sp>
      <p:sp>
        <p:nvSpPr>
          <p:cNvPr id="12" name="TextBox 12"/>
          <p:cNvSpPr txBox="1"/>
          <p:nvPr/>
        </p:nvSpPr>
        <p:spPr>
          <a:xfrm>
            <a:off x="2250846" y="3449769"/>
            <a:ext cx="9169783" cy="789234"/>
          </a:xfrm>
          <a:prstGeom prst="rect">
            <a:avLst/>
          </a:prstGeom>
        </p:spPr>
        <p:txBody>
          <a:bodyPr lIns="0" tIns="0" rIns="0" bIns="0" rtlCol="0" anchor="t">
            <a:spAutoFit/>
          </a:bodyPr>
          <a:lstStyle/>
          <a:p>
            <a:pPr algn="ctr">
              <a:lnSpc>
                <a:spcPts val="3223"/>
              </a:lnSpc>
            </a:pPr>
            <a:r>
              <a:rPr lang="en-US" sz="2302">
                <a:solidFill>
                  <a:srgbClr val="FFFFFF"/>
                </a:solidFill>
                <a:latin typeface="Open Sans"/>
              </a:rPr>
              <a:t>French cooking is renowned around the world for its variety of tastes and cooking methods. </a:t>
            </a:r>
          </a:p>
        </p:txBody>
      </p:sp>
      <p:sp>
        <p:nvSpPr>
          <p:cNvPr id="13" name="TextBox 13"/>
          <p:cNvSpPr txBox="1"/>
          <p:nvPr/>
        </p:nvSpPr>
        <p:spPr>
          <a:xfrm>
            <a:off x="2487145" y="6606290"/>
            <a:ext cx="8388793" cy="1217794"/>
          </a:xfrm>
          <a:prstGeom prst="rect">
            <a:avLst/>
          </a:prstGeom>
        </p:spPr>
        <p:txBody>
          <a:bodyPr lIns="0" tIns="0" rIns="0" bIns="0" rtlCol="0" anchor="t">
            <a:spAutoFit/>
          </a:bodyPr>
          <a:lstStyle/>
          <a:p>
            <a:pPr algn="r">
              <a:lnSpc>
                <a:spcPts val="3227"/>
              </a:lnSpc>
            </a:pPr>
            <a:r>
              <a:rPr lang="en-US" sz="2305">
                <a:solidFill>
                  <a:srgbClr val="FFFFFF">
                    <a:alpha val="80784"/>
                  </a:srgbClr>
                </a:solidFill>
                <a:latin typeface="Open Sans"/>
              </a:rPr>
              <a:t>The Michelin Guide was first published in France, showcasing the elite dining establishments and chefs that are </a:t>
            </a:r>
          </a:p>
          <a:p>
            <a:pPr algn="r">
              <a:lnSpc>
                <a:spcPts val="3227"/>
              </a:lnSpc>
            </a:pPr>
            <a:r>
              <a:rPr lang="en-US" sz="2305">
                <a:solidFill>
                  <a:srgbClr val="FFFFFF">
                    <a:alpha val="80784"/>
                  </a:srgbClr>
                </a:solidFill>
                <a:latin typeface="Open Sans"/>
              </a:rPr>
              <a:t>well-known for their skill in the kitchen. </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0EBE3"/>
        </a:solidFill>
        <a:effectLst/>
      </p:bgPr>
    </p:bg>
    <p:spTree>
      <p:nvGrpSpPr>
        <p:cNvPr id="1" name=""/>
        <p:cNvGrpSpPr/>
        <p:nvPr/>
      </p:nvGrpSpPr>
      <p:grpSpPr>
        <a:xfrm>
          <a:off x="0" y="0"/>
          <a:ext cx="0" cy="0"/>
          <a:chOff x="0" y="0"/>
          <a:chExt cx="0" cy="0"/>
        </a:xfrm>
      </p:grpSpPr>
      <p:sp>
        <p:nvSpPr>
          <p:cNvPr id="2" name="Freeform 2"/>
          <p:cNvSpPr/>
          <p:nvPr/>
        </p:nvSpPr>
        <p:spPr>
          <a:xfrm>
            <a:off x="7755546" y="1709472"/>
            <a:ext cx="9505960" cy="6868056"/>
          </a:xfrm>
          <a:custGeom>
            <a:avLst/>
            <a:gdLst/>
            <a:ahLst/>
            <a:cxnLst/>
            <a:rect l="l" t="t" r="r" b="b"/>
            <a:pathLst>
              <a:path w="9505960" h="6868056">
                <a:moveTo>
                  <a:pt x="0" y="0"/>
                </a:moveTo>
                <a:lnTo>
                  <a:pt x="9505960" y="0"/>
                </a:lnTo>
                <a:lnTo>
                  <a:pt x="9505960" y="6868056"/>
                </a:lnTo>
                <a:lnTo>
                  <a:pt x="0" y="6868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4944378" y="2058599"/>
            <a:ext cx="2379369" cy="1862168"/>
            <a:chOff x="0" y="0"/>
            <a:chExt cx="5001260" cy="3914140"/>
          </a:xfrm>
        </p:grpSpPr>
        <p:sp>
          <p:nvSpPr>
            <p:cNvPr id="4" name="Freeform 4"/>
            <p:cNvSpPr/>
            <p:nvPr/>
          </p:nvSpPr>
          <p:spPr>
            <a:xfrm>
              <a:off x="0" y="0"/>
              <a:ext cx="5001260" cy="3914140"/>
            </a:xfrm>
            <a:custGeom>
              <a:avLst/>
              <a:gdLst/>
              <a:ahLst/>
              <a:cxnLst/>
              <a:rect l="l" t="t" r="r" b="b"/>
              <a:pathLst>
                <a:path w="5001260" h="3914140">
                  <a:moveTo>
                    <a:pt x="2500630" y="0"/>
                  </a:moveTo>
                  <a:cubicBezTo>
                    <a:pt x="1118870" y="0"/>
                    <a:pt x="0" y="876300"/>
                    <a:pt x="0" y="1957070"/>
                  </a:cubicBezTo>
                  <a:cubicBezTo>
                    <a:pt x="0" y="3037840"/>
                    <a:pt x="1118870" y="3914140"/>
                    <a:pt x="2500630" y="3914140"/>
                  </a:cubicBezTo>
                  <a:cubicBezTo>
                    <a:pt x="3882390" y="3914140"/>
                    <a:pt x="5001260" y="3037840"/>
                    <a:pt x="5001260" y="1957070"/>
                  </a:cubicBezTo>
                  <a:cubicBezTo>
                    <a:pt x="5001260" y="876300"/>
                    <a:pt x="3881120" y="0"/>
                    <a:pt x="2500630" y="0"/>
                  </a:cubicBezTo>
                </a:path>
              </a:pathLst>
            </a:custGeom>
            <a:blipFill>
              <a:blip r:embed="rId5"/>
              <a:stretch>
                <a:fillRect l="-9346" r="-9346"/>
              </a:stretch>
            </a:blipFill>
          </p:spPr>
        </p:sp>
      </p:grpSp>
      <p:grpSp>
        <p:nvGrpSpPr>
          <p:cNvPr id="5" name="Group 5"/>
          <p:cNvGrpSpPr/>
          <p:nvPr/>
        </p:nvGrpSpPr>
        <p:grpSpPr>
          <a:xfrm>
            <a:off x="1172545" y="1028700"/>
            <a:ext cx="3340033" cy="2614013"/>
            <a:chOff x="0" y="0"/>
            <a:chExt cx="5001260" cy="3914140"/>
          </a:xfrm>
        </p:grpSpPr>
        <p:sp>
          <p:nvSpPr>
            <p:cNvPr id="6" name="Freeform 6"/>
            <p:cNvSpPr/>
            <p:nvPr/>
          </p:nvSpPr>
          <p:spPr>
            <a:xfrm>
              <a:off x="0" y="0"/>
              <a:ext cx="5001260" cy="3914140"/>
            </a:xfrm>
            <a:custGeom>
              <a:avLst/>
              <a:gdLst/>
              <a:ahLst/>
              <a:cxnLst/>
              <a:rect l="l" t="t" r="r" b="b"/>
              <a:pathLst>
                <a:path w="5001260" h="3914140">
                  <a:moveTo>
                    <a:pt x="2500630" y="0"/>
                  </a:moveTo>
                  <a:cubicBezTo>
                    <a:pt x="1118870" y="0"/>
                    <a:pt x="0" y="876300"/>
                    <a:pt x="0" y="1957070"/>
                  </a:cubicBezTo>
                  <a:cubicBezTo>
                    <a:pt x="0" y="3037840"/>
                    <a:pt x="1118870" y="3914140"/>
                    <a:pt x="2500630" y="3914140"/>
                  </a:cubicBezTo>
                  <a:cubicBezTo>
                    <a:pt x="3882390" y="3914140"/>
                    <a:pt x="5001260" y="3037840"/>
                    <a:pt x="5001260" y="1957070"/>
                  </a:cubicBezTo>
                  <a:cubicBezTo>
                    <a:pt x="5001260" y="876300"/>
                    <a:pt x="3881120" y="0"/>
                    <a:pt x="2500630" y="0"/>
                  </a:cubicBezTo>
                </a:path>
              </a:pathLst>
            </a:custGeom>
            <a:blipFill>
              <a:blip r:embed="rId6"/>
              <a:stretch>
                <a:fillRect l="-8840" r="-8840"/>
              </a:stretch>
            </a:blipFill>
          </p:spPr>
        </p:sp>
      </p:grpSp>
      <p:grpSp>
        <p:nvGrpSpPr>
          <p:cNvPr id="7" name="Group 7"/>
          <p:cNvGrpSpPr/>
          <p:nvPr/>
        </p:nvGrpSpPr>
        <p:grpSpPr>
          <a:xfrm>
            <a:off x="1172545" y="3920766"/>
            <a:ext cx="5950139" cy="4656762"/>
            <a:chOff x="0" y="0"/>
            <a:chExt cx="5001260" cy="3914140"/>
          </a:xfrm>
        </p:grpSpPr>
        <p:sp>
          <p:nvSpPr>
            <p:cNvPr id="8" name="Freeform 8"/>
            <p:cNvSpPr/>
            <p:nvPr/>
          </p:nvSpPr>
          <p:spPr>
            <a:xfrm>
              <a:off x="0" y="0"/>
              <a:ext cx="5001260" cy="3914140"/>
            </a:xfrm>
            <a:custGeom>
              <a:avLst/>
              <a:gdLst/>
              <a:ahLst/>
              <a:cxnLst/>
              <a:rect l="l" t="t" r="r" b="b"/>
              <a:pathLst>
                <a:path w="5001260" h="3914140">
                  <a:moveTo>
                    <a:pt x="2500630" y="0"/>
                  </a:moveTo>
                  <a:cubicBezTo>
                    <a:pt x="1118870" y="0"/>
                    <a:pt x="0" y="876300"/>
                    <a:pt x="0" y="1957070"/>
                  </a:cubicBezTo>
                  <a:cubicBezTo>
                    <a:pt x="0" y="3037840"/>
                    <a:pt x="1118870" y="3914140"/>
                    <a:pt x="2500630" y="3914140"/>
                  </a:cubicBezTo>
                  <a:cubicBezTo>
                    <a:pt x="3882390" y="3914140"/>
                    <a:pt x="5001260" y="3037840"/>
                    <a:pt x="5001260" y="1957070"/>
                  </a:cubicBezTo>
                  <a:cubicBezTo>
                    <a:pt x="5001260" y="876300"/>
                    <a:pt x="3881120" y="0"/>
                    <a:pt x="2500630" y="0"/>
                  </a:cubicBezTo>
                </a:path>
              </a:pathLst>
            </a:custGeom>
            <a:blipFill>
              <a:blip r:embed="rId7"/>
              <a:stretch>
                <a:fillRect l="-19567" r="-19567"/>
              </a:stretch>
            </a:blipFill>
          </p:spPr>
        </p:sp>
      </p:grpSp>
      <p:sp>
        <p:nvSpPr>
          <p:cNvPr id="9" name="TextBox 9"/>
          <p:cNvSpPr txBox="1"/>
          <p:nvPr/>
        </p:nvSpPr>
        <p:spPr>
          <a:xfrm>
            <a:off x="8917666" y="2675931"/>
            <a:ext cx="7592220" cy="1244835"/>
          </a:xfrm>
          <a:prstGeom prst="rect">
            <a:avLst/>
          </a:prstGeom>
        </p:spPr>
        <p:txBody>
          <a:bodyPr lIns="0" tIns="0" rIns="0" bIns="0" rtlCol="0" anchor="t">
            <a:spAutoFit/>
          </a:bodyPr>
          <a:lstStyle/>
          <a:p>
            <a:pPr algn="ctr">
              <a:lnSpc>
                <a:spcPts val="4947"/>
              </a:lnSpc>
            </a:pPr>
            <a:r>
              <a:rPr lang="en-US" sz="4228">
                <a:solidFill>
                  <a:srgbClr val="FFFFFF"/>
                </a:solidFill>
                <a:latin typeface="HK Grotesk Bold"/>
              </a:rPr>
              <a:t>C</a:t>
            </a:r>
            <a:r>
              <a:rPr lang="en-US" sz="4228">
                <a:solidFill>
                  <a:srgbClr val="FFFFFF"/>
                </a:solidFill>
                <a:latin typeface="HK Grotesk"/>
              </a:rPr>
              <a:t>ULTURAL HERITAGE AND ARCHITECTURE</a:t>
            </a:r>
          </a:p>
        </p:txBody>
      </p:sp>
      <p:sp>
        <p:nvSpPr>
          <p:cNvPr id="10" name="TextBox 10"/>
          <p:cNvSpPr txBox="1"/>
          <p:nvPr/>
        </p:nvSpPr>
        <p:spPr>
          <a:xfrm>
            <a:off x="8282663" y="4173384"/>
            <a:ext cx="8407153" cy="789234"/>
          </a:xfrm>
          <a:prstGeom prst="rect">
            <a:avLst/>
          </a:prstGeom>
        </p:spPr>
        <p:txBody>
          <a:bodyPr lIns="0" tIns="0" rIns="0" bIns="0" rtlCol="0" anchor="t">
            <a:spAutoFit/>
          </a:bodyPr>
          <a:lstStyle/>
          <a:p>
            <a:pPr algn="ctr">
              <a:lnSpc>
                <a:spcPts val="3223"/>
              </a:lnSpc>
            </a:pPr>
            <a:r>
              <a:rPr lang="en-US" sz="2302">
                <a:solidFill>
                  <a:srgbClr val="FFFFFF"/>
                </a:solidFill>
                <a:latin typeface="Open Sans"/>
              </a:rPr>
              <a:t>France boasts a rich cultural legacy, as seen by its magnificent architecture and historical sites. </a:t>
            </a:r>
          </a:p>
        </p:txBody>
      </p:sp>
      <p:sp>
        <p:nvSpPr>
          <p:cNvPr id="11" name="TextBox 11"/>
          <p:cNvSpPr txBox="1"/>
          <p:nvPr/>
        </p:nvSpPr>
        <p:spPr>
          <a:xfrm>
            <a:off x="8666318" y="6577711"/>
            <a:ext cx="7639842" cy="1217794"/>
          </a:xfrm>
          <a:prstGeom prst="rect">
            <a:avLst/>
          </a:prstGeom>
        </p:spPr>
        <p:txBody>
          <a:bodyPr lIns="0" tIns="0" rIns="0" bIns="0" rtlCol="0" anchor="t">
            <a:spAutoFit/>
          </a:bodyPr>
          <a:lstStyle/>
          <a:p>
            <a:pPr algn="ctr">
              <a:lnSpc>
                <a:spcPts val="3227"/>
              </a:lnSpc>
            </a:pPr>
            <a:r>
              <a:rPr lang="en-US" sz="2305">
                <a:solidFill>
                  <a:srgbClr val="FFFFFF">
                    <a:alpha val="80784"/>
                  </a:srgbClr>
                </a:solidFill>
                <a:latin typeface="Open Sans"/>
              </a:rPr>
              <a:t>A UNESCO World Heritage site, the Palace of Versailles represents French opulence and the historical significance of the monarchy. </a:t>
            </a:r>
          </a:p>
        </p:txBody>
      </p:sp>
    </p:spTree>
  </p:cSld>
  <p:clrMapOvr>
    <a:masterClrMapping/>
  </p:clrMapOvr>
  <p:transition spd="slow">
    <p:push dir="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EBE3"/>
        </a:solidFill>
        <a:effectLst/>
      </p:bgPr>
    </p:bg>
    <p:spTree>
      <p:nvGrpSpPr>
        <p:cNvPr id="1" name=""/>
        <p:cNvGrpSpPr/>
        <p:nvPr/>
      </p:nvGrpSpPr>
      <p:grpSpPr>
        <a:xfrm>
          <a:off x="0" y="0"/>
          <a:ext cx="0" cy="0"/>
          <a:chOff x="0" y="0"/>
          <a:chExt cx="0" cy="0"/>
        </a:xfrm>
      </p:grpSpPr>
      <p:grpSp>
        <p:nvGrpSpPr>
          <p:cNvPr id="2" name="Group 2"/>
          <p:cNvGrpSpPr/>
          <p:nvPr/>
        </p:nvGrpSpPr>
        <p:grpSpPr>
          <a:xfrm>
            <a:off x="1153607" y="1132997"/>
            <a:ext cx="10557442" cy="4754890"/>
            <a:chOff x="0" y="0"/>
            <a:chExt cx="8459470" cy="3810000"/>
          </a:xfrm>
        </p:grpSpPr>
        <p:sp>
          <p:nvSpPr>
            <p:cNvPr id="3" name="Freeform 3"/>
            <p:cNvSpPr/>
            <p:nvPr/>
          </p:nvSpPr>
          <p:spPr>
            <a:xfrm>
              <a:off x="0" y="0"/>
              <a:ext cx="8459470" cy="3808730"/>
            </a:xfrm>
            <a:custGeom>
              <a:avLst/>
              <a:gdLst/>
              <a:ahLst/>
              <a:cxnLst/>
              <a:rect l="l" t="t" r="r" b="b"/>
              <a:pathLst>
                <a:path w="8459470" h="380873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solidFill>
              <a:srgbClr val="000000"/>
            </a:solidFill>
            <a:ln w="12700">
              <a:solidFill>
                <a:srgbClr val="000000"/>
              </a:solidFill>
            </a:ln>
          </p:spPr>
        </p:sp>
      </p:grpSp>
      <p:grpSp>
        <p:nvGrpSpPr>
          <p:cNvPr id="4" name="Group 4"/>
          <p:cNvGrpSpPr/>
          <p:nvPr/>
        </p:nvGrpSpPr>
        <p:grpSpPr>
          <a:xfrm>
            <a:off x="1153607" y="4883041"/>
            <a:ext cx="3997294" cy="1147701"/>
            <a:chOff x="0" y="0"/>
            <a:chExt cx="1052785" cy="302275"/>
          </a:xfrm>
        </p:grpSpPr>
        <p:sp>
          <p:nvSpPr>
            <p:cNvPr id="5" name="Freeform 5"/>
            <p:cNvSpPr/>
            <p:nvPr/>
          </p:nvSpPr>
          <p:spPr>
            <a:xfrm>
              <a:off x="0" y="0"/>
              <a:ext cx="1052785" cy="302275"/>
            </a:xfrm>
            <a:custGeom>
              <a:avLst/>
              <a:gdLst/>
              <a:ahLst/>
              <a:cxnLst/>
              <a:rect l="l" t="t" r="r" b="b"/>
              <a:pathLst>
                <a:path w="1052785" h="302275">
                  <a:moveTo>
                    <a:pt x="98776" y="0"/>
                  </a:moveTo>
                  <a:lnTo>
                    <a:pt x="954009" y="0"/>
                  </a:lnTo>
                  <a:cubicBezTo>
                    <a:pt x="980206" y="0"/>
                    <a:pt x="1005330" y="10407"/>
                    <a:pt x="1023854" y="28931"/>
                  </a:cubicBezTo>
                  <a:cubicBezTo>
                    <a:pt x="1042379" y="47455"/>
                    <a:pt x="1052785" y="72579"/>
                    <a:pt x="1052785" y="98776"/>
                  </a:cubicBezTo>
                  <a:lnTo>
                    <a:pt x="1052785" y="203499"/>
                  </a:lnTo>
                  <a:cubicBezTo>
                    <a:pt x="1052785" y="229696"/>
                    <a:pt x="1042379" y="254820"/>
                    <a:pt x="1023854" y="273344"/>
                  </a:cubicBezTo>
                  <a:cubicBezTo>
                    <a:pt x="1005330" y="291868"/>
                    <a:pt x="980206" y="302275"/>
                    <a:pt x="954009" y="302275"/>
                  </a:cubicBezTo>
                  <a:lnTo>
                    <a:pt x="98776" y="302275"/>
                  </a:lnTo>
                  <a:cubicBezTo>
                    <a:pt x="72579" y="302275"/>
                    <a:pt x="47455" y="291868"/>
                    <a:pt x="28931" y="273344"/>
                  </a:cubicBezTo>
                  <a:cubicBezTo>
                    <a:pt x="10407" y="254820"/>
                    <a:pt x="0" y="229696"/>
                    <a:pt x="0" y="203499"/>
                  </a:cubicBezTo>
                  <a:lnTo>
                    <a:pt x="0" y="98776"/>
                  </a:lnTo>
                  <a:cubicBezTo>
                    <a:pt x="0" y="72579"/>
                    <a:pt x="10407" y="47455"/>
                    <a:pt x="28931" y="28931"/>
                  </a:cubicBezTo>
                  <a:cubicBezTo>
                    <a:pt x="47455" y="10407"/>
                    <a:pt x="72579" y="0"/>
                    <a:pt x="98776" y="0"/>
                  </a:cubicBezTo>
                  <a:close/>
                </a:path>
              </a:pathLst>
            </a:custGeom>
            <a:solidFill>
              <a:srgbClr val="000000"/>
            </a:solidFill>
          </p:spPr>
        </p:sp>
        <p:sp>
          <p:nvSpPr>
            <p:cNvPr id="6" name="TextBox 6"/>
            <p:cNvSpPr txBox="1"/>
            <p:nvPr/>
          </p:nvSpPr>
          <p:spPr>
            <a:xfrm>
              <a:off x="0" y="-38100"/>
              <a:ext cx="1052785" cy="340375"/>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11987776" y="1132997"/>
            <a:ext cx="5146617" cy="4323894"/>
            <a:chOff x="0" y="0"/>
            <a:chExt cx="797346" cy="669884"/>
          </a:xfrm>
        </p:grpSpPr>
        <p:sp>
          <p:nvSpPr>
            <p:cNvPr id="8" name="Freeform 8"/>
            <p:cNvSpPr/>
            <p:nvPr/>
          </p:nvSpPr>
          <p:spPr>
            <a:xfrm>
              <a:off x="0" y="0"/>
              <a:ext cx="797346" cy="669884"/>
            </a:xfrm>
            <a:custGeom>
              <a:avLst/>
              <a:gdLst/>
              <a:ahLst/>
              <a:cxnLst/>
              <a:rect l="l" t="t" r="r" b="b"/>
              <a:pathLst>
                <a:path w="797346" h="669884">
                  <a:moveTo>
                    <a:pt x="94769" y="0"/>
                  </a:moveTo>
                  <a:lnTo>
                    <a:pt x="702576" y="0"/>
                  </a:lnTo>
                  <a:cubicBezTo>
                    <a:pt x="754916" y="0"/>
                    <a:pt x="797346" y="42430"/>
                    <a:pt x="797346" y="94769"/>
                  </a:cubicBezTo>
                  <a:lnTo>
                    <a:pt x="797346" y="575115"/>
                  </a:lnTo>
                  <a:cubicBezTo>
                    <a:pt x="797346" y="627455"/>
                    <a:pt x="754916" y="669884"/>
                    <a:pt x="702576" y="669884"/>
                  </a:cubicBezTo>
                  <a:lnTo>
                    <a:pt x="94769" y="669884"/>
                  </a:lnTo>
                  <a:cubicBezTo>
                    <a:pt x="42430" y="669884"/>
                    <a:pt x="0" y="627455"/>
                    <a:pt x="0" y="575115"/>
                  </a:cubicBezTo>
                  <a:lnTo>
                    <a:pt x="0" y="94769"/>
                  </a:lnTo>
                  <a:cubicBezTo>
                    <a:pt x="0" y="42430"/>
                    <a:pt x="42430" y="0"/>
                    <a:pt x="94769" y="0"/>
                  </a:cubicBezTo>
                  <a:close/>
                </a:path>
              </a:pathLst>
            </a:custGeom>
            <a:blipFill>
              <a:blip r:embed="rId3"/>
              <a:stretch>
                <a:fillRect l="-13274" r="-13274"/>
              </a:stretch>
            </a:blipFill>
          </p:spPr>
        </p:sp>
      </p:grpSp>
      <p:grpSp>
        <p:nvGrpSpPr>
          <p:cNvPr id="9" name="Group 9"/>
          <p:cNvGrpSpPr/>
          <p:nvPr/>
        </p:nvGrpSpPr>
        <p:grpSpPr>
          <a:xfrm>
            <a:off x="1153607" y="6306967"/>
            <a:ext cx="5146617" cy="2951333"/>
            <a:chOff x="0" y="0"/>
            <a:chExt cx="797346" cy="457239"/>
          </a:xfrm>
        </p:grpSpPr>
        <p:sp>
          <p:nvSpPr>
            <p:cNvPr id="10" name="Freeform 10"/>
            <p:cNvSpPr/>
            <p:nvPr/>
          </p:nvSpPr>
          <p:spPr>
            <a:xfrm>
              <a:off x="0" y="0"/>
              <a:ext cx="797346" cy="457239"/>
            </a:xfrm>
            <a:custGeom>
              <a:avLst/>
              <a:gdLst/>
              <a:ahLst/>
              <a:cxnLst/>
              <a:rect l="l" t="t" r="r" b="b"/>
              <a:pathLst>
                <a:path w="797346" h="457239">
                  <a:moveTo>
                    <a:pt x="94769" y="0"/>
                  </a:moveTo>
                  <a:lnTo>
                    <a:pt x="702576" y="0"/>
                  </a:lnTo>
                  <a:cubicBezTo>
                    <a:pt x="754916" y="0"/>
                    <a:pt x="797346" y="42430"/>
                    <a:pt x="797346" y="94769"/>
                  </a:cubicBezTo>
                  <a:lnTo>
                    <a:pt x="797346" y="362469"/>
                  </a:lnTo>
                  <a:cubicBezTo>
                    <a:pt x="797346" y="414809"/>
                    <a:pt x="754916" y="457239"/>
                    <a:pt x="702576" y="457239"/>
                  </a:cubicBezTo>
                  <a:lnTo>
                    <a:pt x="94769" y="457239"/>
                  </a:lnTo>
                  <a:cubicBezTo>
                    <a:pt x="42430" y="457239"/>
                    <a:pt x="0" y="414809"/>
                    <a:pt x="0" y="362469"/>
                  </a:cubicBezTo>
                  <a:lnTo>
                    <a:pt x="0" y="94769"/>
                  </a:lnTo>
                  <a:cubicBezTo>
                    <a:pt x="0" y="42430"/>
                    <a:pt x="42430" y="0"/>
                    <a:pt x="94769" y="0"/>
                  </a:cubicBezTo>
                  <a:close/>
                </a:path>
              </a:pathLst>
            </a:custGeom>
            <a:blipFill>
              <a:blip r:embed="rId4"/>
              <a:stretch>
                <a:fillRect t="-5257" b="-5257"/>
              </a:stretch>
            </a:blipFill>
          </p:spPr>
        </p:sp>
      </p:grpSp>
      <p:grpSp>
        <p:nvGrpSpPr>
          <p:cNvPr id="11" name="Group 11"/>
          <p:cNvGrpSpPr/>
          <p:nvPr/>
        </p:nvGrpSpPr>
        <p:grpSpPr>
          <a:xfrm>
            <a:off x="6564431" y="6306967"/>
            <a:ext cx="5146617" cy="2951333"/>
            <a:chOff x="0" y="0"/>
            <a:chExt cx="797346" cy="457239"/>
          </a:xfrm>
        </p:grpSpPr>
        <p:sp>
          <p:nvSpPr>
            <p:cNvPr id="12" name="Freeform 12"/>
            <p:cNvSpPr/>
            <p:nvPr/>
          </p:nvSpPr>
          <p:spPr>
            <a:xfrm>
              <a:off x="0" y="0"/>
              <a:ext cx="797346" cy="457239"/>
            </a:xfrm>
            <a:custGeom>
              <a:avLst/>
              <a:gdLst/>
              <a:ahLst/>
              <a:cxnLst/>
              <a:rect l="l" t="t" r="r" b="b"/>
              <a:pathLst>
                <a:path w="797346" h="457239">
                  <a:moveTo>
                    <a:pt x="94769" y="0"/>
                  </a:moveTo>
                  <a:lnTo>
                    <a:pt x="702576" y="0"/>
                  </a:lnTo>
                  <a:cubicBezTo>
                    <a:pt x="754916" y="0"/>
                    <a:pt x="797346" y="42430"/>
                    <a:pt x="797346" y="94769"/>
                  </a:cubicBezTo>
                  <a:lnTo>
                    <a:pt x="797346" y="362469"/>
                  </a:lnTo>
                  <a:cubicBezTo>
                    <a:pt x="797346" y="414809"/>
                    <a:pt x="754916" y="457239"/>
                    <a:pt x="702576" y="457239"/>
                  </a:cubicBezTo>
                  <a:lnTo>
                    <a:pt x="94769" y="457239"/>
                  </a:lnTo>
                  <a:cubicBezTo>
                    <a:pt x="42430" y="457239"/>
                    <a:pt x="0" y="414809"/>
                    <a:pt x="0" y="362469"/>
                  </a:cubicBezTo>
                  <a:lnTo>
                    <a:pt x="0" y="94769"/>
                  </a:lnTo>
                  <a:cubicBezTo>
                    <a:pt x="0" y="42430"/>
                    <a:pt x="42430" y="0"/>
                    <a:pt x="94769" y="0"/>
                  </a:cubicBezTo>
                  <a:close/>
                </a:path>
              </a:pathLst>
            </a:custGeom>
            <a:blipFill>
              <a:blip r:embed="rId5"/>
              <a:stretch>
                <a:fillRect t="-8127" b="-8127"/>
              </a:stretch>
            </a:blipFill>
          </p:spPr>
        </p:sp>
      </p:grpSp>
      <p:sp>
        <p:nvSpPr>
          <p:cNvPr id="13" name="TextBox 13"/>
          <p:cNvSpPr txBox="1"/>
          <p:nvPr/>
        </p:nvSpPr>
        <p:spPr>
          <a:xfrm>
            <a:off x="12328692" y="5849788"/>
            <a:ext cx="4930608" cy="3749040"/>
          </a:xfrm>
          <a:prstGeom prst="rect">
            <a:avLst/>
          </a:prstGeom>
        </p:spPr>
        <p:txBody>
          <a:bodyPr lIns="0" tIns="0" rIns="0" bIns="0" rtlCol="0" anchor="t">
            <a:spAutoFit/>
          </a:bodyPr>
          <a:lstStyle/>
          <a:p>
            <a:pPr algn="ctr">
              <a:lnSpc>
                <a:spcPts val="3359"/>
              </a:lnSpc>
            </a:pPr>
            <a:r>
              <a:rPr lang="en-US" sz="2400">
                <a:solidFill>
                  <a:srgbClr val="000000"/>
                </a:solidFill>
                <a:latin typeface="Open Sans"/>
              </a:rPr>
              <a:t>Urban youth subcultures in France, including skateboarding and hip-hop, exhibit distinct tastes in music, clothes, and social mores. These organizations, which provide alternate identities and communities inside society, frequently emerge in reaction to popular culture. </a:t>
            </a:r>
          </a:p>
        </p:txBody>
      </p:sp>
      <p:sp>
        <p:nvSpPr>
          <p:cNvPr id="14" name="TextBox 14"/>
          <p:cNvSpPr txBox="1"/>
          <p:nvPr/>
        </p:nvSpPr>
        <p:spPr>
          <a:xfrm>
            <a:off x="1733094" y="1623256"/>
            <a:ext cx="9398468" cy="997078"/>
          </a:xfrm>
          <a:prstGeom prst="rect">
            <a:avLst/>
          </a:prstGeom>
        </p:spPr>
        <p:txBody>
          <a:bodyPr lIns="0" tIns="0" rIns="0" bIns="0" rtlCol="0" anchor="t">
            <a:spAutoFit/>
          </a:bodyPr>
          <a:lstStyle/>
          <a:p>
            <a:pPr algn="l">
              <a:lnSpc>
                <a:spcPts val="7839"/>
              </a:lnSpc>
            </a:pPr>
            <a:r>
              <a:rPr lang="en-US" sz="6700">
                <a:solidFill>
                  <a:srgbClr val="FFFFFF"/>
                </a:solidFill>
                <a:latin typeface="HK Grotesk Bold"/>
              </a:rPr>
              <a:t>WHAT IS SUBCULTURE? </a:t>
            </a:r>
          </a:p>
        </p:txBody>
      </p:sp>
      <p:sp>
        <p:nvSpPr>
          <p:cNvPr id="15" name="TextBox 15"/>
          <p:cNvSpPr txBox="1"/>
          <p:nvPr/>
        </p:nvSpPr>
        <p:spPr>
          <a:xfrm>
            <a:off x="1881778" y="2953276"/>
            <a:ext cx="9249784" cy="1653540"/>
          </a:xfrm>
          <a:prstGeom prst="rect">
            <a:avLst/>
          </a:prstGeom>
        </p:spPr>
        <p:txBody>
          <a:bodyPr lIns="0" tIns="0" rIns="0" bIns="0" rtlCol="0" anchor="t">
            <a:spAutoFit/>
          </a:bodyPr>
          <a:lstStyle/>
          <a:p>
            <a:pPr algn="r">
              <a:lnSpc>
                <a:spcPts val="3359"/>
              </a:lnSpc>
            </a:pPr>
            <a:r>
              <a:rPr lang="en-US" sz="2400">
                <a:solidFill>
                  <a:srgbClr val="FFFFFF"/>
                </a:solidFill>
                <a:latin typeface="Open Sans"/>
              </a:rPr>
              <a:t>A subculture is a subset of a larger culture that sets itself apart from it through unique activities, beliefs, and values. include youth subcultures, ethnic subcultures,</a:t>
            </a:r>
          </a:p>
          <a:p>
            <a:pPr algn="r">
              <a:lnSpc>
                <a:spcPts val="3359"/>
              </a:lnSpc>
            </a:pPr>
            <a:r>
              <a:rPr lang="en-US" sz="2400">
                <a:solidFill>
                  <a:srgbClr val="FFFFFF"/>
                </a:solidFill>
                <a:latin typeface="Open Sans"/>
              </a:rPr>
              <a:t>and occupational subcultures.</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EBE3"/>
        </a:solidFill>
        <a:effectLst/>
      </p:bgPr>
    </p:bg>
    <p:spTree>
      <p:nvGrpSpPr>
        <p:cNvPr id="1" name=""/>
        <p:cNvGrpSpPr/>
        <p:nvPr/>
      </p:nvGrpSpPr>
      <p:grpSpPr>
        <a:xfrm>
          <a:off x="0" y="0"/>
          <a:ext cx="0" cy="0"/>
          <a:chOff x="0" y="0"/>
          <a:chExt cx="0" cy="0"/>
        </a:xfrm>
      </p:grpSpPr>
      <p:grpSp>
        <p:nvGrpSpPr>
          <p:cNvPr id="2" name="Group 2"/>
          <p:cNvGrpSpPr/>
          <p:nvPr/>
        </p:nvGrpSpPr>
        <p:grpSpPr>
          <a:xfrm>
            <a:off x="8335812" y="1028700"/>
            <a:ext cx="8923488" cy="8229600"/>
            <a:chOff x="0" y="0"/>
            <a:chExt cx="1382482" cy="1274980"/>
          </a:xfrm>
        </p:grpSpPr>
        <p:sp>
          <p:nvSpPr>
            <p:cNvPr id="3" name="Freeform 3"/>
            <p:cNvSpPr/>
            <p:nvPr/>
          </p:nvSpPr>
          <p:spPr>
            <a:xfrm>
              <a:off x="0" y="0"/>
              <a:ext cx="1382482" cy="1274980"/>
            </a:xfrm>
            <a:custGeom>
              <a:avLst/>
              <a:gdLst/>
              <a:ahLst/>
              <a:cxnLst/>
              <a:rect l="l" t="t" r="r" b="b"/>
              <a:pathLst>
                <a:path w="1382482" h="1274980">
                  <a:moveTo>
                    <a:pt x="57261" y="0"/>
                  </a:moveTo>
                  <a:lnTo>
                    <a:pt x="1325221" y="0"/>
                  </a:lnTo>
                  <a:cubicBezTo>
                    <a:pt x="1356845" y="0"/>
                    <a:pt x="1382482" y="25637"/>
                    <a:pt x="1382482" y="57261"/>
                  </a:cubicBezTo>
                  <a:lnTo>
                    <a:pt x="1382482" y="1217720"/>
                  </a:lnTo>
                  <a:cubicBezTo>
                    <a:pt x="1382482" y="1232906"/>
                    <a:pt x="1376449" y="1247471"/>
                    <a:pt x="1365710" y="1258209"/>
                  </a:cubicBezTo>
                  <a:cubicBezTo>
                    <a:pt x="1354972" y="1268948"/>
                    <a:pt x="1340407" y="1274980"/>
                    <a:pt x="1325221" y="1274980"/>
                  </a:cubicBezTo>
                  <a:lnTo>
                    <a:pt x="57261" y="1274980"/>
                  </a:lnTo>
                  <a:cubicBezTo>
                    <a:pt x="25637" y="1274980"/>
                    <a:pt x="0" y="1249344"/>
                    <a:pt x="0" y="1217720"/>
                  </a:cubicBezTo>
                  <a:lnTo>
                    <a:pt x="0" y="57261"/>
                  </a:lnTo>
                  <a:cubicBezTo>
                    <a:pt x="0" y="42074"/>
                    <a:pt x="6033" y="27510"/>
                    <a:pt x="16771" y="16771"/>
                  </a:cubicBezTo>
                  <a:cubicBezTo>
                    <a:pt x="27510" y="6033"/>
                    <a:pt x="42074" y="0"/>
                    <a:pt x="57261" y="0"/>
                  </a:cubicBezTo>
                  <a:close/>
                </a:path>
              </a:pathLst>
            </a:custGeom>
            <a:solidFill>
              <a:srgbClr val="000000"/>
            </a:solidFill>
            <a:ln w="12700">
              <a:solidFill>
                <a:srgbClr val="000000"/>
              </a:solidFill>
            </a:ln>
          </p:spPr>
        </p:sp>
      </p:grpSp>
      <p:grpSp>
        <p:nvGrpSpPr>
          <p:cNvPr id="4" name="Group 4"/>
          <p:cNvGrpSpPr/>
          <p:nvPr/>
        </p:nvGrpSpPr>
        <p:grpSpPr>
          <a:xfrm>
            <a:off x="1028700" y="1028700"/>
            <a:ext cx="7029855" cy="8229600"/>
            <a:chOff x="0" y="0"/>
            <a:chExt cx="1089108" cy="1274980"/>
          </a:xfrm>
        </p:grpSpPr>
        <p:sp>
          <p:nvSpPr>
            <p:cNvPr id="5" name="Freeform 5"/>
            <p:cNvSpPr/>
            <p:nvPr/>
          </p:nvSpPr>
          <p:spPr>
            <a:xfrm>
              <a:off x="0" y="0"/>
              <a:ext cx="1089108" cy="1274980"/>
            </a:xfrm>
            <a:custGeom>
              <a:avLst/>
              <a:gdLst/>
              <a:ahLst/>
              <a:cxnLst/>
              <a:rect l="l" t="t" r="r" b="b"/>
              <a:pathLst>
                <a:path w="1089108" h="1274980">
                  <a:moveTo>
                    <a:pt x="72685" y="0"/>
                  </a:moveTo>
                  <a:lnTo>
                    <a:pt x="1016423" y="0"/>
                  </a:lnTo>
                  <a:cubicBezTo>
                    <a:pt x="1035701" y="0"/>
                    <a:pt x="1054188" y="7658"/>
                    <a:pt x="1067819" y="21289"/>
                  </a:cubicBezTo>
                  <a:cubicBezTo>
                    <a:pt x="1081451" y="34920"/>
                    <a:pt x="1089108" y="53408"/>
                    <a:pt x="1089108" y="72685"/>
                  </a:cubicBezTo>
                  <a:lnTo>
                    <a:pt x="1089108" y="1202295"/>
                  </a:lnTo>
                  <a:cubicBezTo>
                    <a:pt x="1089108" y="1221573"/>
                    <a:pt x="1081451" y="1240060"/>
                    <a:pt x="1067819" y="1253691"/>
                  </a:cubicBezTo>
                  <a:cubicBezTo>
                    <a:pt x="1054188" y="1267323"/>
                    <a:pt x="1035701" y="1274980"/>
                    <a:pt x="1016423" y="1274980"/>
                  </a:cubicBezTo>
                  <a:lnTo>
                    <a:pt x="72685" y="1274980"/>
                  </a:lnTo>
                  <a:cubicBezTo>
                    <a:pt x="53408" y="1274980"/>
                    <a:pt x="34920" y="1267323"/>
                    <a:pt x="21289" y="1253691"/>
                  </a:cubicBezTo>
                  <a:cubicBezTo>
                    <a:pt x="7658" y="1240060"/>
                    <a:pt x="0" y="1221573"/>
                    <a:pt x="0" y="1202295"/>
                  </a:cubicBezTo>
                  <a:lnTo>
                    <a:pt x="0" y="72685"/>
                  </a:lnTo>
                  <a:cubicBezTo>
                    <a:pt x="0" y="53408"/>
                    <a:pt x="7658" y="34920"/>
                    <a:pt x="21289" y="21289"/>
                  </a:cubicBezTo>
                  <a:cubicBezTo>
                    <a:pt x="34920" y="7658"/>
                    <a:pt x="53408" y="0"/>
                    <a:pt x="72685" y="0"/>
                  </a:cubicBezTo>
                  <a:close/>
                </a:path>
              </a:pathLst>
            </a:custGeom>
            <a:solidFill>
              <a:srgbClr val="000000"/>
            </a:solidFill>
            <a:ln w="12700">
              <a:solidFill>
                <a:srgbClr val="000000"/>
              </a:solidFill>
            </a:ln>
          </p:spPr>
        </p:sp>
      </p:grpSp>
      <p:grpSp>
        <p:nvGrpSpPr>
          <p:cNvPr id="6" name="Group 6"/>
          <p:cNvGrpSpPr/>
          <p:nvPr/>
        </p:nvGrpSpPr>
        <p:grpSpPr>
          <a:xfrm>
            <a:off x="1425476" y="5759645"/>
            <a:ext cx="6236304" cy="3171601"/>
            <a:chOff x="0" y="0"/>
            <a:chExt cx="1642483" cy="835319"/>
          </a:xfrm>
        </p:grpSpPr>
        <p:sp>
          <p:nvSpPr>
            <p:cNvPr id="7" name="Freeform 7"/>
            <p:cNvSpPr/>
            <p:nvPr/>
          </p:nvSpPr>
          <p:spPr>
            <a:xfrm>
              <a:off x="0" y="0"/>
              <a:ext cx="1642483" cy="835319"/>
            </a:xfrm>
            <a:custGeom>
              <a:avLst/>
              <a:gdLst/>
              <a:ahLst/>
              <a:cxnLst/>
              <a:rect l="l" t="t" r="r" b="b"/>
              <a:pathLst>
                <a:path w="1642483" h="835319">
                  <a:moveTo>
                    <a:pt x="37243" y="0"/>
                  </a:moveTo>
                  <a:lnTo>
                    <a:pt x="1605240" y="0"/>
                  </a:lnTo>
                  <a:cubicBezTo>
                    <a:pt x="1615118" y="0"/>
                    <a:pt x="1624591" y="3924"/>
                    <a:pt x="1631575" y="10908"/>
                  </a:cubicBezTo>
                  <a:cubicBezTo>
                    <a:pt x="1638559" y="17893"/>
                    <a:pt x="1642483" y="27365"/>
                    <a:pt x="1642483" y="37243"/>
                  </a:cubicBezTo>
                  <a:lnTo>
                    <a:pt x="1642483" y="798076"/>
                  </a:lnTo>
                  <a:cubicBezTo>
                    <a:pt x="1642483" y="818645"/>
                    <a:pt x="1625809" y="835319"/>
                    <a:pt x="1605240" y="835319"/>
                  </a:cubicBezTo>
                  <a:lnTo>
                    <a:pt x="37243" y="835319"/>
                  </a:lnTo>
                  <a:cubicBezTo>
                    <a:pt x="27365" y="835319"/>
                    <a:pt x="17893" y="831395"/>
                    <a:pt x="10908" y="824411"/>
                  </a:cubicBezTo>
                  <a:cubicBezTo>
                    <a:pt x="3924" y="817426"/>
                    <a:pt x="0" y="807953"/>
                    <a:pt x="0" y="798076"/>
                  </a:cubicBezTo>
                  <a:lnTo>
                    <a:pt x="0" y="37243"/>
                  </a:lnTo>
                  <a:cubicBezTo>
                    <a:pt x="0" y="27365"/>
                    <a:pt x="3924" y="17893"/>
                    <a:pt x="10908" y="10908"/>
                  </a:cubicBezTo>
                  <a:cubicBezTo>
                    <a:pt x="17893" y="3924"/>
                    <a:pt x="27365" y="0"/>
                    <a:pt x="37243" y="0"/>
                  </a:cubicBezTo>
                  <a:close/>
                </a:path>
              </a:pathLst>
            </a:custGeom>
            <a:solidFill>
              <a:srgbClr val="000000">
                <a:alpha val="0"/>
              </a:srgbClr>
            </a:solidFill>
            <a:ln w="28575" cap="rnd">
              <a:solidFill>
                <a:srgbClr val="FFFFFF"/>
              </a:solidFill>
              <a:prstDash val="solid"/>
              <a:round/>
            </a:ln>
          </p:spPr>
        </p:sp>
        <p:sp>
          <p:nvSpPr>
            <p:cNvPr id="8" name="TextBox 8"/>
            <p:cNvSpPr txBox="1"/>
            <p:nvPr/>
          </p:nvSpPr>
          <p:spPr>
            <a:xfrm>
              <a:off x="0" y="-38100"/>
              <a:ext cx="1642483" cy="873419"/>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8756446" y="3875005"/>
            <a:ext cx="8082219" cy="2514959"/>
            <a:chOff x="0" y="0"/>
            <a:chExt cx="1252147" cy="389633"/>
          </a:xfrm>
        </p:grpSpPr>
        <p:sp>
          <p:nvSpPr>
            <p:cNvPr id="10" name="Freeform 10"/>
            <p:cNvSpPr/>
            <p:nvPr/>
          </p:nvSpPr>
          <p:spPr>
            <a:xfrm>
              <a:off x="0" y="0"/>
              <a:ext cx="1252147" cy="389633"/>
            </a:xfrm>
            <a:custGeom>
              <a:avLst/>
              <a:gdLst/>
              <a:ahLst/>
              <a:cxnLst/>
              <a:rect l="l" t="t" r="r" b="b"/>
              <a:pathLst>
                <a:path w="1252147" h="389633">
                  <a:moveTo>
                    <a:pt x="60347" y="0"/>
                  </a:moveTo>
                  <a:lnTo>
                    <a:pt x="1191800" y="0"/>
                  </a:lnTo>
                  <a:cubicBezTo>
                    <a:pt x="1207805" y="0"/>
                    <a:pt x="1223155" y="6358"/>
                    <a:pt x="1234472" y="17675"/>
                  </a:cubicBezTo>
                  <a:cubicBezTo>
                    <a:pt x="1245789" y="28993"/>
                    <a:pt x="1252147" y="44342"/>
                    <a:pt x="1252147" y="60347"/>
                  </a:cubicBezTo>
                  <a:lnTo>
                    <a:pt x="1252147" y="329286"/>
                  </a:lnTo>
                  <a:cubicBezTo>
                    <a:pt x="1252147" y="345291"/>
                    <a:pt x="1245789" y="360640"/>
                    <a:pt x="1234472" y="371958"/>
                  </a:cubicBezTo>
                  <a:cubicBezTo>
                    <a:pt x="1223155" y="383275"/>
                    <a:pt x="1207805" y="389633"/>
                    <a:pt x="1191800" y="389633"/>
                  </a:cubicBezTo>
                  <a:lnTo>
                    <a:pt x="60347" y="389633"/>
                  </a:lnTo>
                  <a:cubicBezTo>
                    <a:pt x="44342" y="389633"/>
                    <a:pt x="28993" y="383275"/>
                    <a:pt x="17675" y="371958"/>
                  </a:cubicBezTo>
                  <a:cubicBezTo>
                    <a:pt x="6358" y="360640"/>
                    <a:pt x="0" y="345291"/>
                    <a:pt x="0" y="329286"/>
                  </a:cubicBezTo>
                  <a:lnTo>
                    <a:pt x="0" y="60347"/>
                  </a:lnTo>
                  <a:cubicBezTo>
                    <a:pt x="0" y="44342"/>
                    <a:pt x="6358" y="28993"/>
                    <a:pt x="17675" y="17675"/>
                  </a:cubicBezTo>
                  <a:cubicBezTo>
                    <a:pt x="28993" y="6358"/>
                    <a:pt x="44342" y="0"/>
                    <a:pt x="60347" y="0"/>
                  </a:cubicBezTo>
                  <a:close/>
                </a:path>
              </a:pathLst>
            </a:custGeom>
            <a:blipFill>
              <a:blip r:embed="rId3"/>
              <a:stretch>
                <a:fillRect t="-20620" b="-59454"/>
              </a:stretch>
            </a:blipFill>
          </p:spPr>
        </p:sp>
      </p:grpSp>
      <p:sp>
        <p:nvSpPr>
          <p:cNvPr id="11" name="TextBox 11"/>
          <p:cNvSpPr txBox="1"/>
          <p:nvPr/>
        </p:nvSpPr>
        <p:spPr>
          <a:xfrm>
            <a:off x="4543627" y="6703079"/>
            <a:ext cx="2575354" cy="1151383"/>
          </a:xfrm>
          <a:prstGeom prst="rect">
            <a:avLst/>
          </a:prstGeom>
        </p:spPr>
        <p:txBody>
          <a:bodyPr lIns="0" tIns="0" rIns="0" bIns="0" rtlCol="0" anchor="t">
            <a:spAutoFit/>
          </a:bodyPr>
          <a:lstStyle/>
          <a:p>
            <a:pPr marL="604516" lvl="1" indent="-302258" algn="l">
              <a:lnSpc>
                <a:spcPts val="4703"/>
              </a:lnSpc>
              <a:buFont typeface="Arial"/>
              <a:buChar char="•"/>
            </a:pPr>
            <a:r>
              <a:rPr lang="en-US" sz="2799">
                <a:solidFill>
                  <a:srgbClr val="FFFFFF"/>
                </a:solidFill>
                <a:latin typeface="Open Sans"/>
              </a:rPr>
              <a:t>Language</a:t>
            </a:r>
          </a:p>
          <a:p>
            <a:pPr marL="604516" lvl="1" indent="-302258" algn="l">
              <a:lnSpc>
                <a:spcPts val="4703"/>
              </a:lnSpc>
              <a:buFont typeface="Arial"/>
              <a:buChar char="•"/>
            </a:pPr>
            <a:r>
              <a:rPr lang="en-US" sz="2799">
                <a:solidFill>
                  <a:srgbClr val="FFFFFF"/>
                </a:solidFill>
                <a:latin typeface="Open Sans"/>
              </a:rPr>
              <a:t>Rituals</a:t>
            </a:r>
          </a:p>
        </p:txBody>
      </p:sp>
      <p:sp>
        <p:nvSpPr>
          <p:cNvPr id="12" name="TextBox 12"/>
          <p:cNvSpPr txBox="1"/>
          <p:nvPr/>
        </p:nvSpPr>
        <p:spPr>
          <a:xfrm>
            <a:off x="1425476" y="1652315"/>
            <a:ext cx="6236304" cy="3035809"/>
          </a:xfrm>
          <a:prstGeom prst="rect">
            <a:avLst/>
          </a:prstGeom>
        </p:spPr>
        <p:txBody>
          <a:bodyPr lIns="0" tIns="0" rIns="0" bIns="0" rtlCol="0" anchor="t">
            <a:spAutoFit/>
          </a:bodyPr>
          <a:lstStyle/>
          <a:p>
            <a:pPr algn="ctr">
              <a:lnSpc>
                <a:spcPts val="7956"/>
              </a:lnSpc>
            </a:pPr>
            <a:r>
              <a:rPr lang="en-US" sz="6800">
                <a:solidFill>
                  <a:srgbClr val="FFFFFF"/>
                </a:solidFill>
                <a:latin typeface="HK Grotesk Bold"/>
              </a:rPr>
              <a:t>SOCIAL AND CULTURAL CONCEPTS</a:t>
            </a:r>
          </a:p>
        </p:txBody>
      </p:sp>
      <p:sp>
        <p:nvSpPr>
          <p:cNvPr id="13" name="TextBox 13"/>
          <p:cNvSpPr txBox="1"/>
          <p:nvPr/>
        </p:nvSpPr>
        <p:spPr>
          <a:xfrm>
            <a:off x="8740473" y="2444985"/>
            <a:ext cx="8082219" cy="763270"/>
          </a:xfrm>
          <a:prstGeom prst="rect">
            <a:avLst/>
          </a:prstGeom>
        </p:spPr>
        <p:txBody>
          <a:bodyPr lIns="0" tIns="0" rIns="0" bIns="0" rtlCol="0" anchor="t">
            <a:spAutoFit/>
          </a:bodyPr>
          <a:lstStyle/>
          <a:p>
            <a:pPr algn="ctr">
              <a:lnSpc>
                <a:spcPts val="3079"/>
              </a:lnSpc>
            </a:pPr>
            <a:r>
              <a:rPr lang="en-US" sz="2199">
                <a:solidFill>
                  <a:srgbClr val="FEFAF6"/>
                </a:solidFill>
                <a:latin typeface="Open Sans"/>
              </a:rPr>
              <a:t>Accepted standards of behavior in a society. Norms guide everyday interactions and social expectations.</a:t>
            </a:r>
          </a:p>
        </p:txBody>
      </p:sp>
      <p:sp>
        <p:nvSpPr>
          <p:cNvPr id="14" name="TextBox 14"/>
          <p:cNvSpPr txBox="1"/>
          <p:nvPr/>
        </p:nvSpPr>
        <p:spPr>
          <a:xfrm>
            <a:off x="11506427" y="1463720"/>
            <a:ext cx="2569361" cy="39624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F0EBE3"/>
                </a:solidFill>
                <a:latin typeface="Open Sans Bold"/>
              </a:rPr>
              <a:t>Norms</a:t>
            </a:r>
          </a:p>
        </p:txBody>
      </p:sp>
      <p:sp>
        <p:nvSpPr>
          <p:cNvPr id="15" name="TextBox 15"/>
          <p:cNvSpPr txBox="1"/>
          <p:nvPr/>
        </p:nvSpPr>
        <p:spPr>
          <a:xfrm>
            <a:off x="8756446" y="7100082"/>
            <a:ext cx="8082219" cy="1470660"/>
          </a:xfrm>
          <a:prstGeom prst="rect">
            <a:avLst/>
          </a:prstGeom>
        </p:spPr>
        <p:txBody>
          <a:bodyPr lIns="0" tIns="0" rIns="0" bIns="0" rtlCol="0" anchor="t">
            <a:spAutoFit/>
          </a:bodyPr>
          <a:lstStyle/>
          <a:p>
            <a:pPr algn="ctr">
              <a:lnSpc>
                <a:spcPts val="2940"/>
              </a:lnSpc>
            </a:pPr>
            <a:r>
              <a:rPr lang="en-US" sz="2100">
                <a:solidFill>
                  <a:srgbClr val="F0EBE3">
                    <a:alpha val="89804"/>
                  </a:srgbClr>
                </a:solidFill>
                <a:latin typeface="Open Sans"/>
              </a:rPr>
              <a:t>It's usual to give someone a kiss on both cheeks, or "la bise," when you greet them in France. The quantity of kisses used in this greeting varies slightly between regions and is a crucial component of social graces. </a:t>
            </a:r>
          </a:p>
        </p:txBody>
      </p:sp>
      <p:sp>
        <p:nvSpPr>
          <p:cNvPr id="16" name="TextBox 16"/>
          <p:cNvSpPr txBox="1"/>
          <p:nvPr/>
        </p:nvSpPr>
        <p:spPr>
          <a:xfrm>
            <a:off x="1968273" y="6346272"/>
            <a:ext cx="2575354" cy="1864996"/>
          </a:xfrm>
          <a:prstGeom prst="rect">
            <a:avLst/>
          </a:prstGeom>
        </p:spPr>
        <p:txBody>
          <a:bodyPr lIns="0" tIns="0" rIns="0" bIns="0" rtlCol="0" anchor="t">
            <a:spAutoFit/>
          </a:bodyPr>
          <a:lstStyle/>
          <a:p>
            <a:pPr marL="647695" lvl="1" indent="-323848" algn="l">
              <a:lnSpc>
                <a:spcPts val="5039"/>
              </a:lnSpc>
              <a:buFont typeface="Arial"/>
              <a:buChar char="•"/>
            </a:pPr>
            <a:r>
              <a:rPr lang="en-US" sz="2999">
                <a:solidFill>
                  <a:srgbClr val="FFFFFF"/>
                </a:solidFill>
                <a:latin typeface="Open Sans"/>
              </a:rPr>
              <a:t>Norms</a:t>
            </a:r>
          </a:p>
          <a:p>
            <a:pPr marL="647695" lvl="1" indent="-323848" algn="l">
              <a:lnSpc>
                <a:spcPts val="5039"/>
              </a:lnSpc>
              <a:buFont typeface="Arial"/>
              <a:buChar char="•"/>
            </a:pPr>
            <a:r>
              <a:rPr lang="en-US" sz="2999">
                <a:solidFill>
                  <a:srgbClr val="FFFFFF"/>
                </a:solidFill>
                <a:latin typeface="Open Sans"/>
              </a:rPr>
              <a:t>Values</a:t>
            </a:r>
          </a:p>
          <a:p>
            <a:pPr marL="647695" lvl="1" indent="-323848" algn="l">
              <a:lnSpc>
                <a:spcPts val="5039"/>
              </a:lnSpc>
              <a:buFont typeface="Arial"/>
              <a:buChar char="•"/>
            </a:pPr>
            <a:r>
              <a:rPr lang="en-US" sz="2999">
                <a:solidFill>
                  <a:srgbClr val="FFFFFF"/>
                </a:solidFill>
                <a:latin typeface="Open Sans"/>
              </a:rPr>
              <a:t>Symbols</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EBE3"/>
        </a:solidFill>
        <a:effectLst/>
      </p:bgPr>
    </p:bg>
    <p:spTree>
      <p:nvGrpSpPr>
        <p:cNvPr id="1" name=""/>
        <p:cNvGrpSpPr/>
        <p:nvPr/>
      </p:nvGrpSpPr>
      <p:grpSpPr>
        <a:xfrm>
          <a:off x="0" y="0"/>
          <a:ext cx="0" cy="0"/>
          <a:chOff x="0" y="0"/>
          <a:chExt cx="0" cy="0"/>
        </a:xfrm>
      </p:grpSpPr>
      <p:grpSp>
        <p:nvGrpSpPr>
          <p:cNvPr id="2" name="Group 2"/>
          <p:cNvGrpSpPr/>
          <p:nvPr/>
        </p:nvGrpSpPr>
        <p:grpSpPr>
          <a:xfrm>
            <a:off x="9243737" y="1236806"/>
            <a:ext cx="8472182" cy="9495940"/>
            <a:chOff x="0" y="0"/>
            <a:chExt cx="1382482" cy="1549538"/>
          </a:xfrm>
        </p:grpSpPr>
        <p:sp>
          <p:nvSpPr>
            <p:cNvPr id="3" name="Freeform 3"/>
            <p:cNvSpPr/>
            <p:nvPr/>
          </p:nvSpPr>
          <p:spPr>
            <a:xfrm>
              <a:off x="0" y="0"/>
              <a:ext cx="1382482" cy="1549538"/>
            </a:xfrm>
            <a:custGeom>
              <a:avLst/>
              <a:gdLst/>
              <a:ahLst/>
              <a:cxnLst/>
              <a:rect l="l" t="t" r="r" b="b"/>
              <a:pathLst>
                <a:path w="1382482" h="1549538">
                  <a:moveTo>
                    <a:pt x="60311" y="0"/>
                  </a:moveTo>
                  <a:lnTo>
                    <a:pt x="1322171" y="0"/>
                  </a:lnTo>
                  <a:cubicBezTo>
                    <a:pt x="1355480" y="0"/>
                    <a:pt x="1382482" y="27002"/>
                    <a:pt x="1382482" y="60311"/>
                  </a:cubicBezTo>
                  <a:lnTo>
                    <a:pt x="1382482" y="1489226"/>
                  </a:lnTo>
                  <a:cubicBezTo>
                    <a:pt x="1382482" y="1522535"/>
                    <a:pt x="1355480" y="1549538"/>
                    <a:pt x="1322171" y="1549538"/>
                  </a:cubicBezTo>
                  <a:lnTo>
                    <a:pt x="60311" y="1549538"/>
                  </a:lnTo>
                  <a:cubicBezTo>
                    <a:pt x="27002" y="1549538"/>
                    <a:pt x="0" y="1522535"/>
                    <a:pt x="0" y="1489226"/>
                  </a:cubicBezTo>
                  <a:lnTo>
                    <a:pt x="0" y="60311"/>
                  </a:lnTo>
                  <a:cubicBezTo>
                    <a:pt x="0" y="27002"/>
                    <a:pt x="27002" y="0"/>
                    <a:pt x="60311" y="0"/>
                  </a:cubicBezTo>
                  <a:close/>
                </a:path>
              </a:pathLst>
            </a:custGeom>
            <a:solidFill>
              <a:srgbClr val="000000"/>
            </a:solidFill>
            <a:ln w="12700">
              <a:solidFill>
                <a:srgbClr val="000000"/>
              </a:solidFill>
            </a:ln>
          </p:spPr>
        </p:sp>
      </p:grpSp>
      <p:grpSp>
        <p:nvGrpSpPr>
          <p:cNvPr id="4" name="Group 4"/>
          <p:cNvGrpSpPr/>
          <p:nvPr/>
        </p:nvGrpSpPr>
        <p:grpSpPr>
          <a:xfrm>
            <a:off x="10025575" y="3674992"/>
            <a:ext cx="6908507" cy="3771715"/>
            <a:chOff x="0" y="0"/>
            <a:chExt cx="1252147" cy="683613"/>
          </a:xfrm>
        </p:grpSpPr>
        <p:sp>
          <p:nvSpPr>
            <p:cNvPr id="5" name="Freeform 5"/>
            <p:cNvSpPr/>
            <p:nvPr/>
          </p:nvSpPr>
          <p:spPr>
            <a:xfrm>
              <a:off x="0" y="0"/>
              <a:ext cx="1252147" cy="683613"/>
            </a:xfrm>
            <a:custGeom>
              <a:avLst/>
              <a:gdLst/>
              <a:ahLst/>
              <a:cxnLst/>
              <a:rect l="l" t="t" r="r" b="b"/>
              <a:pathLst>
                <a:path w="1252147" h="683613">
                  <a:moveTo>
                    <a:pt x="70600" y="0"/>
                  </a:moveTo>
                  <a:lnTo>
                    <a:pt x="1181547" y="0"/>
                  </a:lnTo>
                  <a:cubicBezTo>
                    <a:pt x="1200272" y="0"/>
                    <a:pt x="1218229" y="7438"/>
                    <a:pt x="1231469" y="20678"/>
                  </a:cubicBezTo>
                  <a:cubicBezTo>
                    <a:pt x="1244709" y="33918"/>
                    <a:pt x="1252147" y="51876"/>
                    <a:pt x="1252147" y="70600"/>
                  </a:cubicBezTo>
                  <a:lnTo>
                    <a:pt x="1252147" y="613013"/>
                  </a:lnTo>
                  <a:cubicBezTo>
                    <a:pt x="1252147" y="652004"/>
                    <a:pt x="1220539" y="683613"/>
                    <a:pt x="1181547" y="683613"/>
                  </a:cubicBezTo>
                  <a:lnTo>
                    <a:pt x="70600" y="683613"/>
                  </a:lnTo>
                  <a:cubicBezTo>
                    <a:pt x="51876" y="683613"/>
                    <a:pt x="33918" y="676174"/>
                    <a:pt x="20678" y="662934"/>
                  </a:cubicBezTo>
                  <a:cubicBezTo>
                    <a:pt x="7438" y="649694"/>
                    <a:pt x="0" y="631737"/>
                    <a:pt x="0" y="613013"/>
                  </a:cubicBezTo>
                  <a:lnTo>
                    <a:pt x="0" y="70600"/>
                  </a:lnTo>
                  <a:cubicBezTo>
                    <a:pt x="0" y="51876"/>
                    <a:pt x="7438" y="33918"/>
                    <a:pt x="20678" y="20678"/>
                  </a:cubicBezTo>
                  <a:cubicBezTo>
                    <a:pt x="33918" y="7438"/>
                    <a:pt x="51876" y="0"/>
                    <a:pt x="70600" y="0"/>
                  </a:cubicBezTo>
                  <a:close/>
                </a:path>
              </a:pathLst>
            </a:custGeom>
            <a:blipFill>
              <a:blip r:embed="rId3"/>
              <a:stretch>
                <a:fillRect t="-1515" b="-1515"/>
              </a:stretch>
            </a:blipFill>
          </p:spPr>
        </p:sp>
      </p:grpSp>
      <p:grpSp>
        <p:nvGrpSpPr>
          <p:cNvPr id="6" name="Group 6"/>
          <p:cNvGrpSpPr/>
          <p:nvPr/>
        </p:nvGrpSpPr>
        <p:grpSpPr>
          <a:xfrm>
            <a:off x="572081" y="-594833"/>
            <a:ext cx="8472182" cy="9645027"/>
            <a:chOff x="0" y="0"/>
            <a:chExt cx="1382482" cy="1573865"/>
          </a:xfrm>
        </p:grpSpPr>
        <p:sp>
          <p:nvSpPr>
            <p:cNvPr id="7" name="Freeform 7"/>
            <p:cNvSpPr/>
            <p:nvPr/>
          </p:nvSpPr>
          <p:spPr>
            <a:xfrm>
              <a:off x="0" y="0"/>
              <a:ext cx="1382482" cy="1573865"/>
            </a:xfrm>
            <a:custGeom>
              <a:avLst/>
              <a:gdLst/>
              <a:ahLst/>
              <a:cxnLst/>
              <a:rect l="l" t="t" r="r" b="b"/>
              <a:pathLst>
                <a:path w="1382482" h="1573865">
                  <a:moveTo>
                    <a:pt x="60311" y="0"/>
                  </a:moveTo>
                  <a:lnTo>
                    <a:pt x="1322171" y="0"/>
                  </a:lnTo>
                  <a:cubicBezTo>
                    <a:pt x="1355480" y="0"/>
                    <a:pt x="1382482" y="27002"/>
                    <a:pt x="1382482" y="60311"/>
                  </a:cubicBezTo>
                  <a:lnTo>
                    <a:pt x="1382482" y="1513554"/>
                  </a:lnTo>
                  <a:cubicBezTo>
                    <a:pt x="1382482" y="1546863"/>
                    <a:pt x="1355480" y="1573865"/>
                    <a:pt x="1322171" y="1573865"/>
                  </a:cubicBezTo>
                  <a:lnTo>
                    <a:pt x="60311" y="1573865"/>
                  </a:lnTo>
                  <a:cubicBezTo>
                    <a:pt x="27002" y="1573865"/>
                    <a:pt x="0" y="1546863"/>
                    <a:pt x="0" y="1513554"/>
                  </a:cubicBezTo>
                  <a:lnTo>
                    <a:pt x="0" y="60311"/>
                  </a:lnTo>
                  <a:cubicBezTo>
                    <a:pt x="0" y="27002"/>
                    <a:pt x="27002" y="0"/>
                    <a:pt x="60311" y="0"/>
                  </a:cubicBezTo>
                  <a:close/>
                </a:path>
              </a:pathLst>
            </a:custGeom>
            <a:solidFill>
              <a:srgbClr val="000000"/>
            </a:solidFill>
            <a:ln w="12700">
              <a:solidFill>
                <a:srgbClr val="000000"/>
              </a:solidFill>
            </a:ln>
          </p:spPr>
        </p:sp>
      </p:grpSp>
      <p:grpSp>
        <p:nvGrpSpPr>
          <p:cNvPr id="8" name="Group 8"/>
          <p:cNvGrpSpPr/>
          <p:nvPr/>
        </p:nvGrpSpPr>
        <p:grpSpPr>
          <a:xfrm>
            <a:off x="971442" y="3804785"/>
            <a:ext cx="7673461" cy="1888313"/>
            <a:chOff x="0" y="0"/>
            <a:chExt cx="1252147" cy="308133"/>
          </a:xfrm>
        </p:grpSpPr>
        <p:sp>
          <p:nvSpPr>
            <p:cNvPr id="9" name="Freeform 9"/>
            <p:cNvSpPr/>
            <p:nvPr/>
          </p:nvSpPr>
          <p:spPr>
            <a:xfrm>
              <a:off x="0" y="0"/>
              <a:ext cx="1252147" cy="308133"/>
            </a:xfrm>
            <a:custGeom>
              <a:avLst/>
              <a:gdLst/>
              <a:ahLst/>
              <a:cxnLst/>
              <a:rect l="l" t="t" r="r" b="b"/>
              <a:pathLst>
                <a:path w="1252147" h="308133">
                  <a:moveTo>
                    <a:pt x="63562" y="0"/>
                  </a:moveTo>
                  <a:lnTo>
                    <a:pt x="1188585" y="0"/>
                  </a:lnTo>
                  <a:cubicBezTo>
                    <a:pt x="1223690" y="0"/>
                    <a:pt x="1252147" y="28458"/>
                    <a:pt x="1252147" y="63562"/>
                  </a:cubicBezTo>
                  <a:lnTo>
                    <a:pt x="1252147" y="244571"/>
                  </a:lnTo>
                  <a:cubicBezTo>
                    <a:pt x="1252147" y="261429"/>
                    <a:pt x="1245451" y="277596"/>
                    <a:pt x="1233530" y="289516"/>
                  </a:cubicBezTo>
                  <a:cubicBezTo>
                    <a:pt x="1221610" y="301436"/>
                    <a:pt x="1205443" y="308133"/>
                    <a:pt x="1188585" y="308133"/>
                  </a:cubicBezTo>
                  <a:lnTo>
                    <a:pt x="63562" y="308133"/>
                  </a:lnTo>
                  <a:cubicBezTo>
                    <a:pt x="28458" y="308133"/>
                    <a:pt x="0" y="279675"/>
                    <a:pt x="0" y="244571"/>
                  </a:cubicBezTo>
                  <a:lnTo>
                    <a:pt x="0" y="63562"/>
                  </a:lnTo>
                  <a:cubicBezTo>
                    <a:pt x="0" y="28458"/>
                    <a:pt x="28458" y="0"/>
                    <a:pt x="63562" y="0"/>
                  </a:cubicBezTo>
                  <a:close/>
                </a:path>
              </a:pathLst>
            </a:custGeom>
            <a:blipFill>
              <a:blip r:embed="rId4"/>
              <a:stretch>
                <a:fillRect t="-795" b="-795"/>
              </a:stretch>
            </a:blipFill>
          </p:spPr>
        </p:sp>
      </p:grpSp>
      <p:sp>
        <p:nvSpPr>
          <p:cNvPr id="10" name="TextBox 10"/>
          <p:cNvSpPr txBox="1"/>
          <p:nvPr/>
        </p:nvSpPr>
        <p:spPr>
          <a:xfrm>
            <a:off x="9643098" y="2655036"/>
            <a:ext cx="7673461" cy="658527"/>
          </a:xfrm>
          <a:prstGeom prst="rect">
            <a:avLst/>
          </a:prstGeom>
        </p:spPr>
        <p:txBody>
          <a:bodyPr lIns="0" tIns="0" rIns="0" bIns="0" rtlCol="0" anchor="t">
            <a:spAutoFit/>
          </a:bodyPr>
          <a:lstStyle/>
          <a:p>
            <a:pPr algn="ctr">
              <a:lnSpc>
                <a:spcPts val="2688"/>
              </a:lnSpc>
            </a:pPr>
            <a:r>
              <a:rPr lang="en-US" sz="1920">
                <a:solidFill>
                  <a:srgbClr val="FEFAF6"/>
                </a:solidFill>
                <a:latin typeface="Open Sans"/>
              </a:rPr>
              <a:t>Objects or gestures that represent a particular meaning. Symbols carry significant cultural and historical meanings.</a:t>
            </a:r>
          </a:p>
        </p:txBody>
      </p:sp>
      <p:sp>
        <p:nvSpPr>
          <p:cNvPr id="11" name="TextBox 11"/>
          <p:cNvSpPr txBox="1"/>
          <p:nvPr/>
        </p:nvSpPr>
        <p:spPr>
          <a:xfrm>
            <a:off x="11511944" y="1884591"/>
            <a:ext cx="3935768" cy="378127"/>
          </a:xfrm>
          <a:prstGeom prst="rect">
            <a:avLst/>
          </a:prstGeom>
        </p:spPr>
        <p:txBody>
          <a:bodyPr lIns="0" tIns="0" rIns="0" bIns="0" rtlCol="0" anchor="t">
            <a:spAutoFit/>
          </a:bodyPr>
          <a:lstStyle/>
          <a:p>
            <a:pPr marL="0" lvl="0" indent="0" algn="ctr">
              <a:lnSpc>
                <a:spcPts val="3190"/>
              </a:lnSpc>
              <a:spcBef>
                <a:spcPct val="0"/>
              </a:spcBef>
            </a:pPr>
            <a:r>
              <a:rPr lang="en-US" sz="2278">
                <a:solidFill>
                  <a:srgbClr val="F0EBE3"/>
                </a:solidFill>
                <a:latin typeface="Open Sans Bold"/>
              </a:rPr>
              <a:t>Symbols</a:t>
            </a:r>
          </a:p>
        </p:txBody>
      </p:sp>
      <p:sp>
        <p:nvSpPr>
          <p:cNvPr id="12" name="TextBox 12"/>
          <p:cNvSpPr txBox="1"/>
          <p:nvPr/>
        </p:nvSpPr>
        <p:spPr>
          <a:xfrm>
            <a:off x="9643098" y="7798612"/>
            <a:ext cx="7673461" cy="1750896"/>
          </a:xfrm>
          <a:prstGeom prst="rect">
            <a:avLst/>
          </a:prstGeom>
        </p:spPr>
        <p:txBody>
          <a:bodyPr lIns="0" tIns="0" rIns="0" bIns="0" rtlCol="0" anchor="t">
            <a:spAutoFit/>
          </a:bodyPr>
          <a:lstStyle/>
          <a:p>
            <a:pPr algn="ctr">
              <a:lnSpc>
                <a:spcPts val="2791"/>
              </a:lnSpc>
            </a:pPr>
            <a:r>
              <a:rPr lang="en-US" sz="1993">
                <a:solidFill>
                  <a:srgbClr val="F0EBE3">
                    <a:alpha val="89804"/>
                  </a:srgbClr>
                </a:solidFill>
                <a:latin typeface="Open Sans"/>
              </a:rPr>
              <a:t>The Eiffel Tower is one of France's most famous symbols. It embodies French architectural inventiveness, the city's romantic attractiveness, and national pride. Other symbols include the French flag (blue, white, and red) and the rooster, which represents French identity and perseverance. </a:t>
            </a:r>
          </a:p>
        </p:txBody>
      </p:sp>
      <p:sp>
        <p:nvSpPr>
          <p:cNvPr id="13" name="TextBox 13"/>
          <p:cNvSpPr txBox="1"/>
          <p:nvPr/>
        </p:nvSpPr>
        <p:spPr>
          <a:xfrm>
            <a:off x="1028700" y="2494961"/>
            <a:ext cx="7673461" cy="658527"/>
          </a:xfrm>
          <a:prstGeom prst="rect">
            <a:avLst/>
          </a:prstGeom>
        </p:spPr>
        <p:txBody>
          <a:bodyPr lIns="0" tIns="0" rIns="0" bIns="0" rtlCol="0" anchor="t">
            <a:spAutoFit/>
          </a:bodyPr>
          <a:lstStyle/>
          <a:p>
            <a:pPr algn="ctr">
              <a:lnSpc>
                <a:spcPts val="2688"/>
              </a:lnSpc>
            </a:pPr>
            <a:r>
              <a:rPr lang="en-US" sz="1920">
                <a:solidFill>
                  <a:srgbClr val="FEFAF6"/>
                </a:solidFill>
                <a:latin typeface="Open Sans"/>
              </a:rPr>
              <a:t>Deep convictions regarding what is good, right, and desirable. Values define a society's moral foundation and priorities. </a:t>
            </a:r>
          </a:p>
        </p:txBody>
      </p:sp>
      <p:sp>
        <p:nvSpPr>
          <p:cNvPr id="14" name="TextBox 14"/>
          <p:cNvSpPr txBox="1"/>
          <p:nvPr/>
        </p:nvSpPr>
        <p:spPr>
          <a:xfrm>
            <a:off x="2897546" y="1544564"/>
            <a:ext cx="3935768" cy="378127"/>
          </a:xfrm>
          <a:prstGeom prst="rect">
            <a:avLst/>
          </a:prstGeom>
        </p:spPr>
        <p:txBody>
          <a:bodyPr lIns="0" tIns="0" rIns="0" bIns="0" rtlCol="0" anchor="t">
            <a:spAutoFit/>
          </a:bodyPr>
          <a:lstStyle/>
          <a:p>
            <a:pPr marL="0" lvl="0" indent="0" algn="ctr">
              <a:lnSpc>
                <a:spcPts val="3190"/>
              </a:lnSpc>
              <a:spcBef>
                <a:spcPct val="0"/>
              </a:spcBef>
            </a:pPr>
            <a:r>
              <a:rPr lang="en-US" sz="2278">
                <a:solidFill>
                  <a:srgbClr val="F0EBE3"/>
                </a:solidFill>
                <a:latin typeface="Open Sans Bold"/>
              </a:rPr>
              <a:t>Values</a:t>
            </a:r>
          </a:p>
        </p:txBody>
      </p:sp>
      <p:sp>
        <p:nvSpPr>
          <p:cNvPr id="15" name="TextBox 15"/>
          <p:cNvSpPr txBox="1"/>
          <p:nvPr/>
        </p:nvSpPr>
        <p:spPr>
          <a:xfrm>
            <a:off x="1028700" y="6361709"/>
            <a:ext cx="7673461" cy="1750896"/>
          </a:xfrm>
          <a:prstGeom prst="rect">
            <a:avLst/>
          </a:prstGeom>
        </p:spPr>
        <p:txBody>
          <a:bodyPr lIns="0" tIns="0" rIns="0" bIns="0" rtlCol="0" anchor="t">
            <a:spAutoFit/>
          </a:bodyPr>
          <a:lstStyle/>
          <a:p>
            <a:pPr algn="ctr">
              <a:lnSpc>
                <a:spcPts val="2791"/>
              </a:lnSpc>
            </a:pPr>
            <a:r>
              <a:rPr lang="en-US" sz="1993">
                <a:solidFill>
                  <a:srgbClr val="F0EBE3">
                    <a:alpha val="89804"/>
                  </a:srgbClr>
                </a:solidFill>
                <a:latin typeface="Open Sans"/>
              </a:rPr>
              <a:t>The French national motto "liberté, égalité, fraternité" (liberty, equality, fraternity) represents the nation's essential principles. This slogan emphasizes the value of individual liberty, social equality, and community solidarity, all of which have been essential to French society since the French Revolution. </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2136</Words>
  <Application>Microsoft Office PowerPoint</Application>
  <PresentationFormat>Custom</PresentationFormat>
  <Paragraphs>161</Paragraphs>
  <Slides>23</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HK Grotesk Bold</vt:lpstr>
      <vt:lpstr>Open Sans</vt:lpstr>
      <vt:lpstr>HK Grotesk</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ppx</dc:title>
  <cp:lastModifiedBy>YASIRU</cp:lastModifiedBy>
  <cp:revision>4</cp:revision>
  <dcterms:created xsi:type="dcterms:W3CDTF">2006-08-16T00:00:00Z</dcterms:created>
  <dcterms:modified xsi:type="dcterms:W3CDTF">2024-06-24T06:45:10Z</dcterms:modified>
  <dc:identifier>DAGI91QMlpk</dc:identifier>
</cp:coreProperties>
</file>